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2.xml" ContentType="application/vnd.openxmlformats-officedocument.drawingml.chart+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3.xml" ContentType="application/vnd.openxmlformats-officedocument.drawingml.chart+xml"/>
  <Override PartName="/ppt/notesSlides/notesSlide102.xml" ContentType="application/vnd.openxmlformats-officedocument.presentationml.notesSlide+xml"/>
  <Override PartName="/ppt/charts/chart4.xml" ContentType="application/vnd.openxmlformats-officedocument.drawingml.chart+xml"/>
  <Override PartName="/ppt/notesSlides/notesSlide10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506" r:id="rId2"/>
    <p:sldId id="305" r:id="rId3"/>
    <p:sldId id="614" r:id="rId4"/>
    <p:sldId id="939" r:id="rId5"/>
    <p:sldId id="940" r:id="rId6"/>
    <p:sldId id="944" r:id="rId7"/>
    <p:sldId id="747" r:id="rId8"/>
    <p:sldId id="924" r:id="rId9"/>
    <p:sldId id="751" r:id="rId10"/>
    <p:sldId id="941" r:id="rId11"/>
    <p:sldId id="938" r:id="rId12"/>
    <p:sldId id="749" r:id="rId13"/>
    <p:sldId id="943" r:id="rId14"/>
    <p:sldId id="666" r:id="rId15"/>
    <p:sldId id="968" r:id="rId16"/>
    <p:sldId id="927" r:id="rId17"/>
    <p:sldId id="936" r:id="rId18"/>
    <p:sldId id="948" r:id="rId19"/>
    <p:sldId id="949" r:id="rId20"/>
    <p:sldId id="950" r:id="rId21"/>
    <p:sldId id="951" r:id="rId22"/>
    <p:sldId id="952" r:id="rId23"/>
    <p:sldId id="953" r:id="rId24"/>
    <p:sldId id="945" r:id="rId25"/>
    <p:sldId id="966" r:id="rId26"/>
    <p:sldId id="946" r:id="rId27"/>
    <p:sldId id="947" r:id="rId28"/>
    <p:sldId id="967" r:id="rId29"/>
    <p:sldId id="929" r:id="rId30"/>
    <p:sldId id="954" r:id="rId31"/>
    <p:sldId id="955" r:id="rId32"/>
    <p:sldId id="964" r:id="rId33"/>
    <p:sldId id="956" r:id="rId34"/>
    <p:sldId id="957" r:id="rId35"/>
    <p:sldId id="958" r:id="rId36"/>
    <p:sldId id="959" r:id="rId37"/>
    <p:sldId id="960" r:id="rId38"/>
    <p:sldId id="961" r:id="rId39"/>
    <p:sldId id="962" r:id="rId40"/>
    <p:sldId id="963" r:id="rId41"/>
    <p:sldId id="965" r:id="rId42"/>
    <p:sldId id="930" r:id="rId43"/>
    <p:sldId id="642" r:id="rId44"/>
    <p:sldId id="633" r:id="rId45"/>
    <p:sldId id="271" r:id="rId46"/>
    <p:sldId id="743" r:id="rId47"/>
    <p:sldId id="313" r:id="rId48"/>
    <p:sldId id="754" r:id="rId49"/>
    <p:sldId id="330" r:id="rId50"/>
    <p:sldId id="331" r:id="rId51"/>
    <p:sldId id="333" r:id="rId52"/>
    <p:sldId id="334" r:id="rId53"/>
    <p:sldId id="340" r:id="rId54"/>
    <p:sldId id="347" r:id="rId55"/>
    <p:sldId id="351" r:id="rId56"/>
    <p:sldId id="352" r:id="rId57"/>
    <p:sldId id="353" r:id="rId58"/>
    <p:sldId id="354" r:id="rId59"/>
    <p:sldId id="355" r:id="rId60"/>
    <p:sldId id="356" r:id="rId61"/>
    <p:sldId id="357" r:id="rId62"/>
    <p:sldId id="650" r:id="rId63"/>
    <p:sldId id="664" r:id="rId64"/>
    <p:sldId id="651" r:id="rId65"/>
    <p:sldId id="659" r:id="rId66"/>
    <p:sldId id="428" r:id="rId67"/>
    <p:sldId id="429" r:id="rId68"/>
    <p:sldId id="430" r:id="rId69"/>
    <p:sldId id="431" r:id="rId70"/>
    <p:sldId id="660" r:id="rId71"/>
    <p:sldId id="661" r:id="rId72"/>
    <p:sldId id="654" r:id="rId73"/>
    <p:sldId id="656" r:id="rId74"/>
    <p:sldId id="640" r:id="rId75"/>
    <p:sldId id="653" r:id="rId76"/>
    <p:sldId id="392" r:id="rId77"/>
    <p:sldId id="547" r:id="rId78"/>
    <p:sldId id="507" r:id="rId79"/>
    <p:sldId id="891" r:id="rId80"/>
    <p:sldId id="893" r:id="rId81"/>
    <p:sldId id="894" r:id="rId82"/>
    <p:sldId id="896" r:id="rId83"/>
    <p:sldId id="909" r:id="rId84"/>
    <p:sldId id="898" r:id="rId85"/>
    <p:sldId id="911" r:id="rId86"/>
    <p:sldId id="912" r:id="rId87"/>
    <p:sldId id="913" r:id="rId88"/>
    <p:sldId id="914" r:id="rId89"/>
    <p:sldId id="915" r:id="rId90"/>
    <p:sldId id="900" r:id="rId91"/>
    <p:sldId id="904" r:id="rId92"/>
    <p:sldId id="906" r:id="rId93"/>
    <p:sldId id="908" r:id="rId94"/>
    <p:sldId id="907" r:id="rId95"/>
    <p:sldId id="671" r:id="rId96"/>
    <p:sldId id="663" r:id="rId97"/>
    <p:sldId id="755" r:id="rId98"/>
    <p:sldId id="756" r:id="rId99"/>
    <p:sldId id="757" r:id="rId100"/>
    <p:sldId id="758" r:id="rId101"/>
    <p:sldId id="675" r:id="rId102"/>
    <p:sldId id="676" r:id="rId103"/>
    <p:sldId id="883" r:id="rId104"/>
    <p:sldId id="877" r:id="rId105"/>
    <p:sldId id="677" r:id="rId106"/>
    <p:sldId id="876" r:id="rId107"/>
    <p:sldId id="888" r:id="rId108"/>
    <p:sldId id="889" r:id="rId109"/>
    <p:sldId id="890" r:id="rId110"/>
    <p:sldId id="887" r:id="rId111"/>
    <p:sldId id="879" r:id="rId112"/>
    <p:sldId id="875" r:id="rId113"/>
    <p:sldId id="880" r:id="rId114"/>
    <p:sldId id="459" r:id="rId115"/>
    <p:sldId id="881" r:id="rId116"/>
    <p:sldId id="885" r:id="rId117"/>
    <p:sldId id="886" r:id="rId118"/>
    <p:sldId id="481" r:id="rId119"/>
    <p:sldId id="492" r:id="rId120"/>
    <p:sldId id="669" r:id="rId121"/>
    <p:sldId id="670" r:id="rId122"/>
    <p:sldId id="916" r:id="rId123"/>
    <p:sldId id="378" r:id="rId124"/>
    <p:sldId id="368" r:id="rId125"/>
    <p:sldId id="369" r:id="rId126"/>
    <p:sldId id="370" r:id="rId127"/>
    <p:sldId id="371" r:id="rId128"/>
    <p:sldId id="372" r:id="rId129"/>
    <p:sldId id="373" r:id="rId130"/>
    <p:sldId id="374" r:id="rId131"/>
    <p:sldId id="375" r:id="rId132"/>
    <p:sldId id="376" r:id="rId133"/>
    <p:sldId id="377" r:id="rId134"/>
    <p:sldId id="917" r:id="rId135"/>
    <p:sldId id="387" r:id="rId136"/>
    <p:sldId id="426" r:id="rId137"/>
    <p:sldId id="918" r:id="rId138"/>
    <p:sldId id="427" r:id="rId139"/>
    <p:sldId id="919" r:id="rId140"/>
    <p:sldId id="920" r:id="rId141"/>
    <p:sldId id="921" r:id="rId142"/>
    <p:sldId id="398" r:id="rId143"/>
    <p:sldId id="399" r:id="rId144"/>
    <p:sldId id="414" r:id="rId145"/>
    <p:sldId id="416" r:id="rId146"/>
    <p:sldId id="415" r:id="rId147"/>
    <p:sldId id="403" r:id="rId148"/>
    <p:sldId id="404" r:id="rId149"/>
    <p:sldId id="922" r:id="rId150"/>
    <p:sldId id="405"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27" autoAdjust="0"/>
    <p:restoredTop sz="60546" autoAdjust="0"/>
  </p:normalViewPr>
  <p:slideViewPr>
    <p:cSldViewPr snapToGrid="0">
      <p:cViewPr varScale="1">
        <p:scale>
          <a:sx n="173" d="100"/>
          <a:sy n="173" d="100"/>
        </p:scale>
        <p:origin x="396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265</c:v>
                </c:pt>
                <c:pt idx="2">
                  <c:v>204</c:v>
                </c:pt>
                <c:pt idx="3">
                  <c:v>64</c:v>
                </c:pt>
                <c:pt idx="4">
                  <c:v>41</c:v>
                </c:pt>
              </c:numCache>
            </c:numRef>
          </c:val>
          <c:extLst>
            <c:ext xmlns:c16="http://schemas.microsoft.com/office/drawing/2014/chart" uri="{C3380CC4-5D6E-409C-BE32-E72D297353CC}">
              <c16:uniqueId val="{00000000-3294-7143-A0F9-9DCED833DAD7}"/>
            </c:ext>
          </c:extLst>
        </c:ser>
        <c:dLbls>
          <c:showLegendKey val="0"/>
          <c:showVal val="0"/>
          <c:showCatName val="0"/>
          <c:showSerName val="0"/>
          <c:showPercent val="0"/>
          <c:showBubbleSize val="0"/>
        </c:dLbls>
        <c:gapWidth val="150"/>
        <c:axId val="44439424"/>
        <c:axId val="44584320"/>
      </c:barChart>
      <c:catAx>
        <c:axId val="44439424"/>
        <c:scaling>
          <c:orientation val="minMax"/>
        </c:scaling>
        <c:delete val="0"/>
        <c:axPos val="b"/>
        <c:numFmt formatCode="General" sourceLinked="0"/>
        <c:majorTickMark val="out"/>
        <c:minorTickMark val="none"/>
        <c:tickLblPos val="nextTo"/>
        <c:crossAx val="44584320"/>
        <c:crosses val="autoZero"/>
        <c:auto val="1"/>
        <c:lblAlgn val="ctr"/>
        <c:lblOffset val="100"/>
        <c:noMultiLvlLbl val="0"/>
      </c:catAx>
      <c:valAx>
        <c:axId val="44584320"/>
        <c:scaling>
          <c:orientation val="minMax"/>
        </c:scaling>
        <c:delete val="0"/>
        <c:axPos val="l"/>
        <c:majorGridlines/>
        <c:numFmt formatCode="General" sourceLinked="1"/>
        <c:majorTickMark val="out"/>
        <c:minorTickMark val="none"/>
        <c:tickLblPos val="nextTo"/>
        <c:crossAx val="44439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264</c:v>
                </c:pt>
                <c:pt idx="2">
                  <c:v>204</c:v>
                </c:pt>
                <c:pt idx="3">
                  <c:v>74</c:v>
                </c:pt>
                <c:pt idx="4">
                  <c:v>45</c:v>
                </c:pt>
              </c:numCache>
            </c:numRef>
          </c:val>
          <c:extLst>
            <c:ext xmlns:c16="http://schemas.microsoft.com/office/drawing/2014/chart" uri="{C3380CC4-5D6E-409C-BE32-E72D297353CC}">
              <c16:uniqueId val="{00000000-8739-1747-8C43-440D01B30D54}"/>
            </c:ext>
          </c:extLst>
        </c:ser>
        <c:ser>
          <c:idx val="1"/>
          <c:order val="1"/>
          <c:tx>
            <c:strRef>
              <c:f>Sheet1!$C$1</c:f>
              <c:strCache>
                <c:ptCount val="1"/>
                <c:pt idx="0">
                  <c:v>Defects Fixed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Sheet1!$C$2:$C$6</c:f>
              <c:numCache>
                <c:formatCode>General</c:formatCode>
                <c:ptCount val="5"/>
                <c:pt idx="0">
                  <c:v>235</c:v>
                </c:pt>
                <c:pt idx="1">
                  <c:v>223</c:v>
                </c:pt>
                <c:pt idx="2">
                  <c:v>91</c:v>
                </c:pt>
                <c:pt idx="3">
                  <c:v>33</c:v>
                </c:pt>
                <c:pt idx="4">
                  <c:v>41</c:v>
                </c:pt>
              </c:numCache>
            </c:numRef>
          </c:val>
          <c:extLst>
            <c:ext xmlns:c16="http://schemas.microsoft.com/office/drawing/2014/chart" uri="{C3380CC4-5D6E-409C-BE32-E72D297353CC}">
              <c16:uniqueId val="{00000001-8739-1747-8C43-440D01B30D54}"/>
            </c:ext>
          </c:extLst>
        </c:ser>
        <c:ser>
          <c:idx val="2"/>
          <c:order val="2"/>
          <c:tx>
            <c:strRef>
              <c:f>Sheet1!$D$1</c:f>
              <c:strCache>
                <c:ptCount val="1"/>
                <c:pt idx="0">
                  <c:v>Open Defects</c:v>
                </c:pt>
              </c:strCache>
            </c:strRef>
          </c:tx>
          <c:spPr>
            <a:solidFill>
              <a:schemeClr val="bg1">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Sheet1!$D$2:$D$6</c:f>
              <c:numCache>
                <c:formatCode>General</c:formatCode>
                <c:ptCount val="5"/>
                <c:pt idx="0">
                  <c:v>15</c:v>
                </c:pt>
                <c:pt idx="1">
                  <c:v>41</c:v>
                </c:pt>
                <c:pt idx="2">
                  <c:v>113</c:v>
                </c:pt>
                <c:pt idx="3">
                  <c:v>41</c:v>
                </c:pt>
                <c:pt idx="4">
                  <c:v>4</c:v>
                </c:pt>
              </c:numCache>
            </c:numRef>
          </c:val>
          <c:extLst>
            <c:ext xmlns:c16="http://schemas.microsoft.com/office/drawing/2014/chart" uri="{C3380CC4-5D6E-409C-BE32-E72D297353CC}">
              <c16:uniqueId val="{00000002-8739-1747-8C43-440D01B30D54}"/>
            </c:ext>
          </c:extLst>
        </c:ser>
        <c:dLbls>
          <c:showLegendKey val="0"/>
          <c:showVal val="0"/>
          <c:showCatName val="0"/>
          <c:showSerName val="0"/>
          <c:showPercent val="0"/>
          <c:showBubbleSize val="0"/>
        </c:dLbls>
        <c:gapWidth val="150"/>
        <c:axId val="44594688"/>
        <c:axId val="44596224"/>
      </c:barChart>
      <c:catAx>
        <c:axId val="44594688"/>
        <c:scaling>
          <c:orientation val="minMax"/>
        </c:scaling>
        <c:delete val="0"/>
        <c:axPos val="b"/>
        <c:numFmt formatCode="General" sourceLinked="0"/>
        <c:majorTickMark val="out"/>
        <c:minorTickMark val="none"/>
        <c:tickLblPos val="nextTo"/>
        <c:crossAx val="44596224"/>
        <c:crosses val="autoZero"/>
        <c:auto val="1"/>
        <c:lblAlgn val="ctr"/>
        <c:lblOffset val="100"/>
        <c:noMultiLvlLbl val="0"/>
      </c:catAx>
      <c:valAx>
        <c:axId val="44596224"/>
        <c:scaling>
          <c:orientation val="minMax"/>
        </c:scaling>
        <c:delete val="0"/>
        <c:axPos val="l"/>
        <c:majorGridlines/>
        <c:numFmt formatCode="General" sourceLinked="1"/>
        <c:majorTickMark val="out"/>
        <c:minorTickMark val="none"/>
        <c:tickLblPos val="nextTo"/>
        <c:crossAx val="4459468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8"/>
          <c:y val="3.0009336968357499E-2"/>
          <c:w val="0.87355870115361545"/>
          <c:h val="0.61119132729309333"/>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0022-5F49-AFFC-20C065DA6FA6}"/>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0022-5F49-AFFC-20C065DA6FA6}"/>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0022-5F49-AFFC-20C065DA6FA6}"/>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0022-5F49-AFFC-20C065DA6FA6}"/>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0022-5F49-AFFC-20C065DA6FA6}"/>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0022-5F49-AFFC-20C065DA6FA6}"/>
            </c:ext>
          </c:extLst>
        </c:ser>
        <c:dLbls>
          <c:showLegendKey val="0"/>
          <c:showVal val="0"/>
          <c:showCatName val="0"/>
          <c:showSerName val="0"/>
          <c:showPercent val="0"/>
          <c:showBubbleSize val="0"/>
        </c:dLbls>
        <c:gapWidth val="150"/>
        <c:overlap val="100"/>
        <c:axId val="111270912"/>
        <c:axId val="116294400"/>
      </c:barChart>
      <c:catAx>
        <c:axId val="111270912"/>
        <c:scaling>
          <c:orientation val="minMax"/>
        </c:scaling>
        <c:delete val="0"/>
        <c:axPos val="b"/>
        <c:numFmt formatCode="General" sourceLinked="0"/>
        <c:majorTickMark val="out"/>
        <c:minorTickMark val="none"/>
        <c:tickLblPos val="nextTo"/>
        <c:txPr>
          <a:bodyPr/>
          <a:lstStyle/>
          <a:p>
            <a:pPr>
              <a:defRPr sz="1400" baseline="0"/>
            </a:pPr>
            <a:endParaRPr lang="en-US"/>
          </a:p>
        </c:txPr>
        <c:crossAx val="116294400"/>
        <c:crosses val="autoZero"/>
        <c:auto val="1"/>
        <c:lblAlgn val="ctr"/>
        <c:lblOffset val="100"/>
        <c:noMultiLvlLbl val="0"/>
      </c:catAx>
      <c:valAx>
        <c:axId val="116294400"/>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11270912"/>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6111913272930938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7CFD-EA44-9FF8-1BABAFB2D7CC}"/>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7CFD-EA44-9FF8-1BABAFB2D7CC}"/>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7CFD-EA44-9FF8-1BABAFB2D7CC}"/>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7CFD-EA44-9FF8-1BABAFB2D7CC}"/>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7CFD-EA44-9FF8-1BABAFB2D7CC}"/>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7CFD-EA44-9FF8-1BABAFB2D7CC}"/>
            </c:ext>
          </c:extLst>
        </c:ser>
        <c:dLbls>
          <c:showLegendKey val="0"/>
          <c:showVal val="0"/>
          <c:showCatName val="0"/>
          <c:showSerName val="0"/>
          <c:showPercent val="0"/>
          <c:showBubbleSize val="0"/>
        </c:dLbls>
        <c:gapWidth val="150"/>
        <c:overlap val="100"/>
        <c:axId val="176364928"/>
        <c:axId val="176372352"/>
      </c:barChart>
      <c:catAx>
        <c:axId val="176364928"/>
        <c:scaling>
          <c:orientation val="minMax"/>
        </c:scaling>
        <c:delete val="0"/>
        <c:axPos val="b"/>
        <c:numFmt formatCode="General" sourceLinked="0"/>
        <c:majorTickMark val="out"/>
        <c:minorTickMark val="none"/>
        <c:tickLblPos val="nextTo"/>
        <c:txPr>
          <a:bodyPr/>
          <a:lstStyle/>
          <a:p>
            <a:pPr>
              <a:defRPr sz="1400" baseline="0"/>
            </a:pPr>
            <a:endParaRPr lang="en-US"/>
          </a:p>
        </c:txPr>
        <c:crossAx val="176372352"/>
        <c:crosses val="autoZero"/>
        <c:auto val="1"/>
        <c:lblAlgn val="ctr"/>
        <c:lblOffset val="100"/>
        <c:noMultiLvlLbl val="0"/>
      </c:catAx>
      <c:valAx>
        <c:axId val="176372352"/>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364928"/>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5279034514968526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Sheet1!$B$2:$B$11</c:f>
              <c:numCache>
                <c:formatCode>General</c:formatCode>
                <c:ptCount val="10"/>
                <c:pt idx="0">
                  <c:v>18</c:v>
                </c:pt>
                <c:pt idx="1">
                  <c:v>18</c:v>
                </c:pt>
                <c:pt idx="2">
                  <c:v>17</c:v>
                </c:pt>
                <c:pt idx="3">
                  <c:v>16</c:v>
                </c:pt>
                <c:pt idx="4">
                  <c:v>14</c:v>
                </c:pt>
                <c:pt idx="5">
                  <c:v>11</c:v>
                </c:pt>
                <c:pt idx="6">
                  <c:v>9</c:v>
                </c:pt>
                <c:pt idx="7">
                  <c:v>8</c:v>
                </c:pt>
                <c:pt idx="8">
                  <c:v>7</c:v>
                </c:pt>
              </c:numCache>
            </c:numRef>
          </c:val>
          <c:extLst>
            <c:ext xmlns:c16="http://schemas.microsoft.com/office/drawing/2014/chart" uri="{C3380CC4-5D6E-409C-BE32-E72D297353CC}">
              <c16:uniqueId val="{00000000-A3B2-A748-BF0F-0B4187EBCA71}"/>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Sheet1!$C$2:$C$11</c:f>
              <c:numCache>
                <c:formatCode>General</c:formatCode>
                <c:ptCount val="10"/>
                <c:pt idx="0">
                  <c:v>38</c:v>
                </c:pt>
                <c:pt idx="1">
                  <c:v>41</c:v>
                </c:pt>
                <c:pt idx="2">
                  <c:v>43</c:v>
                </c:pt>
                <c:pt idx="3">
                  <c:v>38</c:v>
                </c:pt>
                <c:pt idx="4">
                  <c:v>41</c:v>
                </c:pt>
                <c:pt idx="5">
                  <c:v>39</c:v>
                </c:pt>
                <c:pt idx="6">
                  <c:v>36</c:v>
                </c:pt>
                <c:pt idx="7">
                  <c:v>38</c:v>
                </c:pt>
                <c:pt idx="8">
                  <c:v>36</c:v>
                </c:pt>
              </c:numCache>
            </c:numRef>
          </c:val>
          <c:extLst>
            <c:ext xmlns:c16="http://schemas.microsoft.com/office/drawing/2014/chart" uri="{C3380CC4-5D6E-409C-BE32-E72D297353CC}">
              <c16:uniqueId val="{00000001-A3B2-A748-BF0F-0B4187EBCA71}"/>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Sheet1!$D$2:$D$11</c:f>
              <c:numCache>
                <c:formatCode>General</c:formatCode>
                <c:ptCount val="10"/>
                <c:pt idx="0">
                  <c:v>139</c:v>
                </c:pt>
                <c:pt idx="1">
                  <c:v>142</c:v>
                </c:pt>
                <c:pt idx="2">
                  <c:v>136</c:v>
                </c:pt>
                <c:pt idx="3">
                  <c:v>134</c:v>
                </c:pt>
                <c:pt idx="4">
                  <c:v>143</c:v>
                </c:pt>
                <c:pt idx="5">
                  <c:v>143</c:v>
                </c:pt>
                <c:pt idx="6">
                  <c:v>140</c:v>
                </c:pt>
                <c:pt idx="7">
                  <c:v>133</c:v>
                </c:pt>
                <c:pt idx="8">
                  <c:v>133</c:v>
                </c:pt>
              </c:numCache>
            </c:numRef>
          </c:val>
          <c:extLst>
            <c:ext xmlns:c16="http://schemas.microsoft.com/office/drawing/2014/chart" uri="{C3380CC4-5D6E-409C-BE32-E72D297353CC}">
              <c16:uniqueId val="{00000002-A3B2-A748-BF0F-0B4187EBCA71}"/>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Sheet1!$E$2:$E$11</c:f>
              <c:numCache>
                <c:formatCode>General</c:formatCode>
                <c:ptCount val="10"/>
                <c:pt idx="0">
                  <c:v>39</c:v>
                </c:pt>
                <c:pt idx="1">
                  <c:v>41</c:v>
                </c:pt>
                <c:pt idx="2">
                  <c:v>40</c:v>
                </c:pt>
                <c:pt idx="3">
                  <c:v>33</c:v>
                </c:pt>
                <c:pt idx="4">
                  <c:v>35</c:v>
                </c:pt>
                <c:pt idx="5">
                  <c:v>34</c:v>
                </c:pt>
                <c:pt idx="6">
                  <c:v>35</c:v>
                </c:pt>
                <c:pt idx="7">
                  <c:v>35</c:v>
                </c:pt>
                <c:pt idx="8">
                  <c:v>36</c:v>
                </c:pt>
              </c:numCache>
            </c:numRef>
          </c:val>
          <c:extLst>
            <c:ext xmlns:c16="http://schemas.microsoft.com/office/drawing/2014/chart" uri="{C3380CC4-5D6E-409C-BE32-E72D297353CC}">
              <c16:uniqueId val="{00000003-A3B2-A748-BF0F-0B4187EBCA71}"/>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Sheet1!$F$2:$F$11</c:f>
              <c:numCache>
                <c:formatCode>General</c:formatCode>
                <c:ptCount val="10"/>
                <c:pt idx="0">
                  <c:v>5</c:v>
                </c:pt>
                <c:pt idx="1">
                  <c:v>5</c:v>
                </c:pt>
                <c:pt idx="2">
                  <c:v>5</c:v>
                </c:pt>
                <c:pt idx="3">
                  <c:v>5</c:v>
                </c:pt>
                <c:pt idx="4">
                  <c:v>5</c:v>
                </c:pt>
                <c:pt idx="5">
                  <c:v>5</c:v>
                </c:pt>
                <c:pt idx="6">
                  <c:v>5</c:v>
                </c:pt>
                <c:pt idx="7">
                  <c:v>2</c:v>
                </c:pt>
                <c:pt idx="8">
                  <c:v>2</c:v>
                </c:pt>
              </c:numCache>
            </c:numRef>
          </c:val>
          <c:extLst>
            <c:ext xmlns:c16="http://schemas.microsoft.com/office/drawing/2014/chart" uri="{C3380CC4-5D6E-409C-BE32-E72D297353CC}">
              <c16:uniqueId val="{00000004-A3B2-A748-BF0F-0B4187EBCA71}"/>
            </c:ext>
          </c:extLst>
        </c:ser>
        <c:ser>
          <c:idx val="5"/>
          <c:order val="5"/>
          <c:tx>
            <c:strRef>
              <c:f>Sheet1!$G$1</c:f>
              <c:strCache>
                <c:ptCount val="1"/>
                <c:pt idx="0">
                  <c:v>Projected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Sheet1!$G$2:$G$11</c:f>
              <c:numCache>
                <c:formatCode>General</c:formatCode>
                <c:ptCount val="10"/>
                <c:pt idx="9" formatCode="0">
                  <c:v>160</c:v>
                </c:pt>
              </c:numCache>
            </c:numRef>
          </c:val>
          <c:extLst>
            <c:ext xmlns:c16="http://schemas.microsoft.com/office/drawing/2014/chart" uri="{C3380CC4-5D6E-409C-BE32-E72D297353CC}">
              <c16:uniqueId val="{00000005-A3B2-A748-BF0F-0B4187EBCA71}"/>
            </c:ext>
          </c:extLst>
        </c:ser>
        <c:dLbls>
          <c:showLegendKey val="0"/>
          <c:showVal val="0"/>
          <c:showCatName val="0"/>
          <c:showSerName val="0"/>
          <c:showPercent val="0"/>
          <c:showBubbleSize val="0"/>
        </c:dLbls>
        <c:gapWidth val="150"/>
        <c:overlap val="100"/>
        <c:axId val="176810624"/>
        <c:axId val="176956928"/>
      </c:barChart>
      <c:catAx>
        <c:axId val="176810624"/>
        <c:scaling>
          <c:orientation val="minMax"/>
        </c:scaling>
        <c:delete val="0"/>
        <c:axPos val="b"/>
        <c:numFmt formatCode="General" sourceLinked="0"/>
        <c:majorTickMark val="out"/>
        <c:minorTickMark val="none"/>
        <c:tickLblPos val="nextTo"/>
        <c:txPr>
          <a:bodyPr/>
          <a:lstStyle/>
          <a:p>
            <a:pPr>
              <a:defRPr sz="1700" baseline="0"/>
            </a:pPr>
            <a:endParaRPr lang="en-US"/>
          </a:p>
        </c:txPr>
        <c:crossAx val="176956928"/>
        <c:crosses val="autoZero"/>
        <c:auto val="1"/>
        <c:lblAlgn val="ctr"/>
        <c:lblOffset val="100"/>
        <c:noMultiLvlLbl val="0"/>
      </c:catAx>
      <c:valAx>
        <c:axId val="176956928"/>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810624"/>
        <c:crosses val="autoZero"/>
        <c:crossBetween val="between"/>
      </c:valAx>
      <c:spPr>
        <a:noFill/>
        <a:ln w="25400">
          <a:noFill/>
        </a:ln>
      </c:spPr>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Production Defects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Sheet1!$B$2:$B$11</c:f>
              <c:numCache>
                <c:formatCode>General</c:formatCode>
                <c:ptCount val="10"/>
                <c:pt idx="0">
                  <c:v>50</c:v>
                </c:pt>
                <c:pt idx="1">
                  <c:v>56</c:v>
                </c:pt>
                <c:pt idx="2">
                  <c:v>42</c:v>
                </c:pt>
                <c:pt idx="3">
                  <c:v>56</c:v>
                </c:pt>
                <c:pt idx="4">
                  <c:v>27</c:v>
                </c:pt>
                <c:pt idx="5">
                  <c:v>23</c:v>
                </c:pt>
                <c:pt idx="6">
                  <c:v>24</c:v>
                </c:pt>
                <c:pt idx="7">
                  <c:v>18</c:v>
                </c:pt>
                <c:pt idx="8">
                  <c:v>0</c:v>
                </c:pt>
                <c:pt idx="9">
                  <c:v>34</c:v>
                </c:pt>
              </c:numCache>
            </c:numRef>
          </c:val>
          <c:extLst>
            <c:ext xmlns:c16="http://schemas.microsoft.com/office/drawing/2014/chart" uri="{C3380CC4-5D6E-409C-BE32-E72D297353CC}">
              <c16:uniqueId val="{00000000-3C5B-EB4A-880D-DCAE7346F494}"/>
            </c:ext>
          </c:extLst>
        </c:ser>
        <c:ser>
          <c:idx val="1"/>
          <c:order val="1"/>
          <c:tx>
            <c:strRef>
              <c:f>Sheet1!$C$1</c:f>
              <c:strCache>
                <c:ptCount val="1"/>
                <c:pt idx="0">
                  <c:v>Projected Production Defects</c:v>
                </c:pt>
              </c:strCache>
            </c:strRef>
          </c:tx>
          <c:spPr>
            <a:gradFill>
              <a:gsLst>
                <a:gs pos="0">
                  <a:srgbClr val="367C2B">
                    <a:tint val="66000"/>
                    <a:satMod val="160000"/>
                  </a:srgbClr>
                </a:gs>
                <a:gs pos="50000">
                  <a:srgbClr val="367C2B">
                    <a:tint val="44500"/>
                    <a:satMod val="160000"/>
                  </a:srgbClr>
                </a:gs>
                <a:gs pos="100000">
                  <a:srgbClr val="367C2B">
                    <a:tint val="23500"/>
                    <a:satMod val="160000"/>
                  </a:srgbClr>
                </a:gs>
              </a:gsLst>
              <a:lin ang="5400000" scaled="0"/>
            </a:gra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Sheet1!$C$2:$C$11</c:f>
              <c:numCache>
                <c:formatCode>General</c:formatCode>
                <c:ptCount val="10"/>
              </c:numCache>
            </c:numRef>
          </c:val>
          <c:extLst>
            <c:ext xmlns:c16="http://schemas.microsoft.com/office/drawing/2014/chart" uri="{C3380CC4-5D6E-409C-BE32-E72D297353CC}">
              <c16:uniqueId val="{00000001-3C5B-EB4A-880D-DCAE7346F494}"/>
            </c:ext>
          </c:extLst>
        </c:ser>
        <c:ser>
          <c:idx val="2"/>
          <c:order val="2"/>
          <c:tx>
            <c:strRef>
              <c:f>Sheet1!$D$1</c:f>
              <c:strCache>
                <c:ptCount val="1"/>
                <c:pt idx="0">
                  <c:v>Enhancements (%)</c:v>
                </c:pt>
              </c:strCache>
            </c:strRef>
          </c:tx>
          <c:spPr>
            <a:solidFill>
              <a:schemeClr val="accent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Sheet1!$D$2:$D$11</c:f>
              <c:numCache>
                <c:formatCode>General</c:formatCode>
                <c:ptCount val="10"/>
                <c:pt idx="0">
                  <c:v>50</c:v>
                </c:pt>
                <c:pt idx="1">
                  <c:v>44</c:v>
                </c:pt>
                <c:pt idx="2">
                  <c:v>58</c:v>
                </c:pt>
                <c:pt idx="3">
                  <c:v>44</c:v>
                </c:pt>
                <c:pt idx="4">
                  <c:v>73</c:v>
                </c:pt>
                <c:pt idx="5">
                  <c:v>77</c:v>
                </c:pt>
                <c:pt idx="6">
                  <c:v>76</c:v>
                </c:pt>
                <c:pt idx="7">
                  <c:v>82</c:v>
                </c:pt>
                <c:pt idx="8">
                  <c:v>64</c:v>
                </c:pt>
                <c:pt idx="9">
                  <c:v>66</c:v>
                </c:pt>
              </c:numCache>
            </c:numRef>
          </c:val>
          <c:extLst>
            <c:ext xmlns:c16="http://schemas.microsoft.com/office/drawing/2014/chart" uri="{C3380CC4-5D6E-409C-BE32-E72D297353CC}">
              <c16:uniqueId val="{00000002-3C5B-EB4A-880D-DCAE7346F494}"/>
            </c:ext>
          </c:extLst>
        </c:ser>
        <c:ser>
          <c:idx val="3"/>
          <c:order val="3"/>
          <c:tx>
            <c:strRef>
              <c:f>Sheet1!$E$1</c:f>
              <c:strCache>
                <c:ptCount val="1"/>
                <c:pt idx="0">
                  <c:v>Projected Enhancements</c:v>
                </c:pt>
              </c:strCache>
            </c:strRef>
          </c:tx>
          <c:spPr>
            <a:solidFill>
              <a:srgbClr val="E7C900">
                <a:lumMod val="40000"/>
                <a:lumOff val="60000"/>
              </a:srgb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Sheet1!$E$2:$E$11</c:f>
              <c:numCache>
                <c:formatCode>General</c:formatCode>
                <c:ptCount val="10"/>
              </c:numCache>
            </c:numRef>
          </c:val>
          <c:extLst>
            <c:ext xmlns:c16="http://schemas.microsoft.com/office/drawing/2014/chart" uri="{C3380CC4-5D6E-409C-BE32-E72D297353CC}">
              <c16:uniqueId val="{00000003-3C5B-EB4A-880D-DCAE7346F494}"/>
            </c:ext>
          </c:extLst>
        </c:ser>
        <c:ser>
          <c:idx val="4"/>
          <c:order val="4"/>
          <c:tx>
            <c:strRef>
              <c:f>Sheet1!$F$1</c:f>
              <c:strCache>
                <c:ptCount val="1"/>
                <c:pt idx="0">
                  <c:v>Release Testing &amp; Defects (%)</c:v>
                </c:pt>
              </c:strCache>
            </c:strRef>
          </c:tx>
          <c:spPr>
            <a:solidFill>
              <a:schemeClr val="bg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Sheet1!$F$2:$F$11</c:f>
              <c:numCache>
                <c:formatCode>General</c:formatCode>
                <c:ptCount val="10"/>
                <c:pt idx="8">
                  <c:v>36</c:v>
                </c:pt>
              </c:numCache>
            </c:numRef>
          </c:val>
          <c:extLst>
            <c:ext xmlns:c16="http://schemas.microsoft.com/office/drawing/2014/chart" uri="{C3380CC4-5D6E-409C-BE32-E72D297353CC}">
              <c16:uniqueId val="{00000004-3C5B-EB4A-880D-DCAE7346F494}"/>
            </c:ext>
          </c:extLst>
        </c:ser>
        <c:ser>
          <c:idx val="5"/>
          <c:order val="5"/>
          <c:tx>
            <c:strRef>
              <c:f>Sheet1!$G$1</c:f>
              <c:strCache>
                <c:ptCount val="1"/>
                <c:pt idx="0">
                  <c:v>Projected Release Testing &amp; Defects</c:v>
                </c:pt>
              </c:strCache>
            </c:strRef>
          </c:tx>
          <c:spPr>
            <a:solidFill>
              <a:schemeClr val="accent3">
                <a:lumMod val="85000"/>
              </a:scheme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Sheet1!$G$2:$G$11</c:f>
              <c:numCache>
                <c:formatCode>General</c:formatCode>
                <c:ptCount val="10"/>
              </c:numCache>
            </c:numRef>
          </c:val>
          <c:extLst>
            <c:ext xmlns:c16="http://schemas.microsoft.com/office/drawing/2014/chart" uri="{C3380CC4-5D6E-409C-BE32-E72D297353CC}">
              <c16:uniqueId val="{00000005-3C5B-EB4A-880D-DCAE7346F494}"/>
            </c:ext>
          </c:extLst>
        </c:ser>
        <c:dLbls>
          <c:showLegendKey val="0"/>
          <c:showVal val="0"/>
          <c:showCatName val="0"/>
          <c:showSerName val="0"/>
          <c:showPercent val="0"/>
          <c:showBubbleSize val="0"/>
        </c:dLbls>
        <c:gapWidth val="150"/>
        <c:overlap val="100"/>
        <c:axId val="42229760"/>
        <c:axId val="42231296"/>
      </c:barChart>
      <c:catAx>
        <c:axId val="42229760"/>
        <c:scaling>
          <c:orientation val="minMax"/>
        </c:scaling>
        <c:delete val="0"/>
        <c:axPos val="b"/>
        <c:numFmt formatCode="General" sourceLinked="0"/>
        <c:majorTickMark val="out"/>
        <c:minorTickMark val="none"/>
        <c:tickLblPos val="nextTo"/>
        <c:txPr>
          <a:bodyPr/>
          <a:lstStyle/>
          <a:p>
            <a:pPr>
              <a:defRPr sz="1400" baseline="0"/>
            </a:pPr>
            <a:endParaRPr lang="en-US"/>
          </a:p>
        </c:txPr>
        <c:crossAx val="42231296"/>
        <c:crosses val="autoZero"/>
        <c:auto val="1"/>
        <c:lblAlgn val="ctr"/>
        <c:lblOffset val="100"/>
        <c:noMultiLvlLbl val="0"/>
      </c:catAx>
      <c:valAx>
        <c:axId val="42231296"/>
        <c:scaling>
          <c:orientation val="minMax"/>
        </c:scaling>
        <c:delete val="0"/>
        <c:axPos val="l"/>
        <c:majorGridlines/>
        <c:numFmt formatCode="0%" sourceLinked="1"/>
        <c:majorTickMark val="out"/>
        <c:minorTickMark val="none"/>
        <c:tickLblPos val="nextTo"/>
        <c:txPr>
          <a:bodyPr/>
          <a:lstStyle/>
          <a:p>
            <a:pPr>
              <a:defRPr sz="1400" baseline="0"/>
            </a:pPr>
            <a:endParaRPr lang="en-US"/>
          </a:p>
        </c:txPr>
        <c:crossAx val="42229760"/>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sealights.io/software-development-metrics/understanding-agile-testing-methodology-and-4-agile-testing-method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sealights.io/test-metric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13</a:t>
            </a:fld>
            <a:endParaRPr lang="en-US"/>
          </a:p>
        </p:txBody>
      </p:sp>
    </p:spTree>
    <p:extLst>
      <p:ext uri="{BB962C8B-B14F-4D97-AF65-F5344CB8AC3E}">
        <p14:creationId xmlns:p14="http://schemas.microsoft.com/office/powerpoint/2010/main" val="40923413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115</a:t>
            </a:fld>
            <a:endParaRPr lang="en-US" dirty="0"/>
          </a:p>
        </p:txBody>
      </p:sp>
    </p:spTree>
    <p:extLst>
      <p:ext uri="{BB962C8B-B14F-4D97-AF65-F5344CB8AC3E}">
        <p14:creationId xmlns:p14="http://schemas.microsoft.com/office/powerpoint/2010/main" val="11804635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543025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8294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98463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Reliability, Performance, Maintainability</a:t>
            </a:r>
          </a:p>
          <a:p>
            <a:r>
              <a:rPr lang="en-US" sz="1000" dirty="0"/>
              <a:t>Focus &amp; Periodization: Only Multi-GL (saying “no”)</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121</a:t>
            </a:fld>
            <a:endParaRPr lang="en-US" dirty="0"/>
          </a:p>
        </p:txBody>
      </p:sp>
    </p:spTree>
    <p:extLst>
      <p:ext uri="{BB962C8B-B14F-4D97-AF65-F5344CB8AC3E}">
        <p14:creationId xmlns:p14="http://schemas.microsoft.com/office/powerpoint/2010/main" val="34511411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123</a:t>
            </a:fld>
            <a:endParaRPr lang="en-US" dirty="0"/>
          </a:p>
        </p:txBody>
      </p:sp>
    </p:spTree>
    <p:extLst>
      <p:ext uri="{BB962C8B-B14F-4D97-AF65-F5344CB8AC3E}">
        <p14:creationId xmlns:p14="http://schemas.microsoft.com/office/powerpoint/2010/main" val="15296449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124</a:t>
            </a:fld>
            <a:endParaRPr lang="en-US" dirty="0"/>
          </a:p>
        </p:txBody>
      </p:sp>
    </p:spTree>
    <p:extLst>
      <p:ext uri="{BB962C8B-B14F-4D97-AF65-F5344CB8AC3E}">
        <p14:creationId xmlns:p14="http://schemas.microsoft.com/office/powerpoint/2010/main" val="42543707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125</a:t>
            </a:fld>
            <a:endParaRPr lang="en-US" dirty="0"/>
          </a:p>
        </p:txBody>
      </p:sp>
    </p:spTree>
    <p:extLst>
      <p:ext uri="{BB962C8B-B14F-4D97-AF65-F5344CB8AC3E}">
        <p14:creationId xmlns:p14="http://schemas.microsoft.com/office/powerpoint/2010/main" val="16038319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126</a:t>
            </a:fld>
            <a:endParaRPr lang="en-US" dirty="0"/>
          </a:p>
        </p:txBody>
      </p:sp>
    </p:spTree>
    <p:extLst>
      <p:ext uri="{BB962C8B-B14F-4D97-AF65-F5344CB8AC3E}">
        <p14:creationId xmlns:p14="http://schemas.microsoft.com/office/powerpoint/2010/main" val="7708453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128</a:t>
            </a:fld>
            <a:endParaRPr lang="en-US"/>
          </a:p>
        </p:txBody>
      </p:sp>
    </p:spTree>
    <p:extLst>
      <p:ext uri="{BB962C8B-B14F-4D97-AF65-F5344CB8AC3E}">
        <p14:creationId xmlns:p14="http://schemas.microsoft.com/office/powerpoint/2010/main" val="399635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356180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129</a:t>
            </a:fld>
            <a:endParaRPr lang="en-US" dirty="0"/>
          </a:p>
        </p:txBody>
      </p:sp>
    </p:spTree>
    <p:extLst>
      <p:ext uri="{BB962C8B-B14F-4D97-AF65-F5344CB8AC3E}">
        <p14:creationId xmlns:p14="http://schemas.microsoft.com/office/powerpoint/2010/main" val="22818770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130</a:t>
            </a:fld>
            <a:endParaRPr lang="en-US" dirty="0"/>
          </a:p>
        </p:txBody>
      </p:sp>
    </p:spTree>
    <p:extLst>
      <p:ext uri="{BB962C8B-B14F-4D97-AF65-F5344CB8AC3E}">
        <p14:creationId xmlns:p14="http://schemas.microsoft.com/office/powerpoint/2010/main" val="13365411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131</a:t>
            </a:fld>
            <a:endParaRPr lang="en-US" dirty="0"/>
          </a:p>
        </p:txBody>
      </p:sp>
    </p:spTree>
    <p:extLst>
      <p:ext uri="{BB962C8B-B14F-4D97-AF65-F5344CB8AC3E}">
        <p14:creationId xmlns:p14="http://schemas.microsoft.com/office/powerpoint/2010/main" val="6612867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132</a:t>
            </a:fld>
            <a:endParaRPr lang="en-US" dirty="0"/>
          </a:p>
        </p:txBody>
      </p:sp>
    </p:spTree>
    <p:extLst>
      <p:ext uri="{BB962C8B-B14F-4D97-AF65-F5344CB8AC3E}">
        <p14:creationId xmlns:p14="http://schemas.microsoft.com/office/powerpoint/2010/main" val="39983283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133</a:t>
            </a:fld>
            <a:endParaRPr lang="en-US" dirty="0"/>
          </a:p>
        </p:txBody>
      </p:sp>
    </p:spTree>
    <p:extLst>
      <p:ext uri="{BB962C8B-B14F-4D97-AF65-F5344CB8AC3E}">
        <p14:creationId xmlns:p14="http://schemas.microsoft.com/office/powerpoint/2010/main" val="5518746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Sprints: 2 Week periods where deliverables are due and demos should be complete</a:t>
            </a:r>
          </a:p>
          <a:p>
            <a:r>
              <a:rPr lang="en-US" sz="1000" dirty="0"/>
              <a:t>Story Points (SP): Estimate of work that should be based on example deliverables. Generally not normalized between groups or teams. We will utilize ~30min to equal 1 SP</a:t>
            </a:r>
          </a:p>
          <a:p>
            <a:r>
              <a:rPr lang="en-US" sz="1000" dirty="0"/>
              <a:t>Hand out sprint planning sheet… 1 sheet per team</a:t>
            </a:r>
          </a:p>
        </p:txBody>
      </p:sp>
      <p:sp>
        <p:nvSpPr>
          <p:cNvPr id="4" name="Slide Number Placeholder 3"/>
          <p:cNvSpPr>
            <a:spLocks noGrp="1"/>
          </p:cNvSpPr>
          <p:nvPr>
            <p:ph type="sldNum" sz="quarter" idx="10"/>
          </p:nvPr>
        </p:nvSpPr>
        <p:spPr/>
        <p:txBody>
          <a:bodyPr/>
          <a:lstStyle/>
          <a:p>
            <a:fld id="{5394DE12-7B9B-46AA-AC19-C30A49928B9B}" type="slidenum">
              <a:rPr lang="en-US" smtClean="0"/>
              <a:t>134</a:t>
            </a:fld>
            <a:endParaRPr lang="en-US" dirty="0"/>
          </a:p>
        </p:txBody>
      </p:sp>
    </p:spTree>
    <p:extLst>
      <p:ext uri="{BB962C8B-B14F-4D97-AF65-F5344CB8AC3E}">
        <p14:creationId xmlns:p14="http://schemas.microsoft.com/office/powerpoint/2010/main" val="20728494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136</a:t>
            </a:fld>
            <a:endParaRPr lang="en-US" dirty="0"/>
          </a:p>
        </p:txBody>
      </p:sp>
    </p:spTree>
    <p:extLst>
      <p:ext uri="{BB962C8B-B14F-4D97-AF65-F5344CB8AC3E}">
        <p14:creationId xmlns:p14="http://schemas.microsoft.com/office/powerpoint/2010/main" val="10591739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137</a:t>
            </a:fld>
            <a:endParaRPr lang="en-US" dirty="0"/>
          </a:p>
        </p:txBody>
      </p:sp>
    </p:spTree>
    <p:extLst>
      <p:ext uri="{BB962C8B-B14F-4D97-AF65-F5344CB8AC3E}">
        <p14:creationId xmlns:p14="http://schemas.microsoft.com/office/powerpoint/2010/main" val="14405122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138</a:t>
            </a:fld>
            <a:endParaRPr lang="en-US" dirty="0"/>
          </a:p>
        </p:txBody>
      </p:sp>
    </p:spTree>
    <p:extLst>
      <p:ext uri="{BB962C8B-B14F-4D97-AF65-F5344CB8AC3E}">
        <p14:creationId xmlns:p14="http://schemas.microsoft.com/office/powerpoint/2010/main" val="4933967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139</a:t>
            </a:fld>
            <a:endParaRPr lang="en-US" dirty="0"/>
          </a:p>
        </p:txBody>
      </p:sp>
    </p:spTree>
    <p:extLst>
      <p:ext uri="{BB962C8B-B14F-4D97-AF65-F5344CB8AC3E}">
        <p14:creationId xmlns:p14="http://schemas.microsoft.com/office/powerpoint/2010/main" val="1286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13838073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140</a:t>
            </a:fld>
            <a:endParaRPr lang="en-US" dirty="0"/>
          </a:p>
        </p:txBody>
      </p:sp>
    </p:spTree>
    <p:extLst>
      <p:ext uri="{BB962C8B-B14F-4D97-AF65-F5344CB8AC3E}">
        <p14:creationId xmlns:p14="http://schemas.microsoft.com/office/powerpoint/2010/main" val="21542903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141</a:t>
            </a:fld>
            <a:endParaRPr lang="en-US" dirty="0"/>
          </a:p>
        </p:txBody>
      </p:sp>
    </p:spTree>
    <p:extLst>
      <p:ext uri="{BB962C8B-B14F-4D97-AF65-F5344CB8AC3E}">
        <p14:creationId xmlns:p14="http://schemas.microsoft.com/office/powerpoint/2010/main" val="22835970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142</a:t>
            </a:fld>
            <a:endParaRPr lang="en-US" dirty="0"/>
          </a:p>
        </p:txBody>
      </p:sp>
    </p:spTree>
    <p:extLst>
      <p:ext uri="{BB962C8B-B14F-4D97-AF65-F5344CB8AC3E}">
        <p14:creationId xmlns:p14="http://schemas.microsoft.com/office/powerpoint/2010/main" val="19675301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147</a:t>
            </a:fld>
            <a:endParaRPr lang="en-US"/>
          </a:p>
        </p:txBody>
      </p:sp>
    </p:spTree>
    <p:extLst>
      <p:ext uri="{BB962C8B-B14F-4D97-AF65-F5344CB8AC3E}">
        <p14:creationId xmlns:p14="http://schemas.microsoft.com/office/powerpoint/2010/main" val="25966636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148</a:t>
            </a:fld>
            <a:endParaRPr lang="en-US" dirty="0"/>
          </a:p>
        </p:txBody>
      </p:sp>
    </p:spTree>
    <p:extLst>
      <p:ext uri="{BB962C8B-B14F-4D97-AF65-F5344CB8AC3E}">
        <p14:creationId xmlns:p14="http://schemas.microsoft.com/office/powerpoint/2010/main" val="29678069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149</a:t>
            </a:fld>
            <a:endParaRPr lang="en-US"/>
          </a:p>
        </p:txBody>
      </p:sp>
    </p:spTree>
    <p:extLst>
      <p:ext uri="{BB962C8B-B14F-4D97-AF65-F5344CB8AC3E}">
        <p14:creationId xmlns:p14="http://schemas.microsoft.com/office/powerpoint/2010/main" val="13823862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physics of getting work done help the team(s) self organize/optimize</a:t>
            </a:r>
          </a:p>
        </p:txBody>
      </p:sp>
      <p:sp>
        <p:nvSpPr>
          <p:cNvPr id="4" name="Slide Number Placeholder 3"/>
          <p:cNvSpPr>
            <a:spLocks noGrp="1"/>
          </p:cNvSpPr>
          <p:nvPr>
            <p:ph type="sldNum" sz="quarter" idx="10"/>
          </p:nvPr>
        </p:nvSpPr>
        <p:spPr/>
        <p:txBody>
          <a:bodyPr/>
          <a:lstStyle/>
          <a:p>
            <a:fld id="{23B99BB9-C7F6-43B3-A122-46088ABB36FB}" type="slidenum">
              <a:rPr lang="en-US" smtClean="0"/>
              <a:t>150</a:t>
            </a:fld>
            <a:endParaRPr lang="en-US"/>
          </a:p>
        </p:txBody>
      </p:sp>
    </p:spTree>
    <p:extLst>
      <p:ext uri="{BB962C8B-B14F-4D97-AF65-F5344CB8AC3E}">
        <p14:creationId xmlns:p14="http://schemas.microsoft.com/office/powerpoint/2010/main" val="1898841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409944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a:p>
        </p:txBody>
      </p:sp>
    </p:spTree>
    <p:extLst>
      <p:ext uri="{BB962C8B-B14F-4D97-AF65-F5344CB8AC3E}">
        <p14:creationId xmlns:p14="http://schemas.microsoft.com/office/powerpoint/2010/main" val="3240727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19</a:t>
            </a:fld>
            <a:endParaRPr lang="en-US"/>
          </a:p>
        </p:txBody>
      </p:sp>
    </p:spTree>
    <p:extLst>
      <p:ext uri="{BB962C8B-B14F-4D97-AF65-F5344CB8AC3E}">
        <p14:creationId xmlns:p14="http://schemas.microsoft.com/office/powerpoint/2010/main" val="169006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20</a:t>
            </a:fld>
            <a:endParaRPr lang="en-US"/>
          </a:p>
        </p:txBody>
      </p:sp>
    </p:spTree>
    <p:extLst>
      <p:ext uri="{BB962C8B-B14F-4D97-AF65-F5344CB8AC3E}">
        <p14:creationId xmlns:p14="http://schemas.microsoft.com/office/powerpoint/2010/main" val="336508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a:p>
            <a:pPr marL="228600" indent="-228600">
              <a:buFont typeface="+mj-lt"/>
              <a:buAutoNum type="arabicPeriod"/>
            </a:pPr>
            <a:r>
              <a:rPr lang="en-US" dirty="0"/>
              <a:t>SMART: Specific, Measurable, Achievable, Relevant, and Time-boxed</a:t>
            </a:r>
          </a:p>
          <a:p>
            <a:pPr marL="228600" indent="-228600">
              <a:buFont typeface="+mj-lt"/>
              <a:buAutoNum type="arabicPeriod"/>
            </a:pPr>
            <a:r>
              <a:rPr lang="en-US" dirty="0"/>
              <a:t>Be very careful attempting to measure productivity across teams</a:t>
            </a:r>
          </a:p>
          <a:p>
            <a:pPr marL="228600" indent="-228600">
              <a:buFont typeface="+mj-lt"/>
              <a:buAutoNum type="arabicPeriod"/>
            </a:pPr>
            <a:r>
              <a:rPr lang="en-US" dirty="0"/>
              <a:t>Story Points vs Use Case Points vs Function Points</a:t>
            </a:r>
          </a:p>
        </p:txBody>
      </p:sp>
      <p:sp>
        <p:nvSpPr>
          <p:cNvPr id="4" name="Slide Number Placeholder 3"/>
          <p:cNvSpPr>
            <a:spLocks noGrp="1"/>
          </p:cNvSpPr>
          <p:nvPr>
            <p:ph type="sldNum" sz="quarter" idx="5"/>
          </p:nvPr>
        </p:nvSpPr>
        <p:spPr/>
        <p:txBody>
          <a:bodyPr/>
          <a:lstStyle/>
          <a:p>
            <a:fld id="{35A4D32B-0177-4B34-AE20-6C72705619FE}" type="slidenum">
              <a:rPr lang="en-US" smtClean="0"/>
              <a:t>21</a:t>
            </a:fld>
            <a:endParaRPr lang="en-US"/>
          </a:p>
        </p:txBody>
      </p:sp>
    </p:spTree>
    <p:extLst>
      <p:ext uri="{BB962C8B-B14F-4D97-AF65-F5344CB8AC3E}">
        <p14:creationId xmlns:p14="http://schemas.microsoft.com/office/powerpoint/2010/main" val="2978841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211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158107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Sprint 4 Plan &amp; Document Project Management Monitoring &amp; Control</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Manager positioning</a:t>
            </a:r>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a:p>
        </p:txBody>
      </p:sp>
    </p:spTree>
    <p:extLst>
      <p:ext uri="{BB962C8B-B14F-4D97-AF65-F5344CB8AC3E}">
        <p14:creationId xmlns:p14="http://schemas.microsoft.com/office/powerpoint/2010/main" val="1718374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Critical Path… Light Weight long-term planning</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703843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26</a:t>
            </a:fld>
            <a:endParaRPr lang="en-US"/>
          </a:p>
        </p:txBody>
      </p:sp>
    </p:spTree>
    <p:extLst>
      <p:ext uri="{BB962C8B-B14F-4D97-AF65-F5344CB8AC3E}">
        <p14:creationId xmlns:p14="http://schemas.microsoft.com/office/powerpoint/2010/main" val="3232805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Product Focus versus Project Focus</a:t>
            </a:r>
          </a:p>
        </p:txBody>
      </p:sp>
      <p:sp>
        <p:nvSpPr>
          <p:cNvPr id="4" name="Slide Number Placeholder 3"/>
          <p:cNvSpPr>
            <a:spLocks noGrp="1"/>
          </p:cNvSpPr>
          <p:nvPr>
            <p:ph type="sldNum" sz="quarter" idx="5"/>
          </p:nvPr>
        </p:nvSpPr>
        <p:spPr/>
        <p:txBody>
          <a:bodyPr/>
          <a:lstStyle/>
          <a:p>
            <a:fld id="{35A4D32B-0177-4B34-AE20-6C72705619FE}" type="slidenum">
              <a:rPr lang="en-US" smtClean="0"/>
              <a:t>27</a:t>
            </a:fld>
            <a:endParaRPr lang="en-US"/>
          </a:p>
        </p:txBody>
      </p:sp>
    </p:spTree>
    <p:extLst>
      <p:ext uri="{BB962C8B-B14F-4D97-AF65-F5344CB8AC3E}">
        <p14:creationId xmlns:p14="http://schemas.microsoft.com/office/powerpoint/2010/main" val="226394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187884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29</a:t>
            </a:fld>
            <a:endParaRPr lang="en-US"/>
          </a:p>
        </p:txBody>
      </p:sp>
    </p:spTree>
    <p:extLst>
      <p:ext uri="{BB962C8B-B14F-4D97-AF65-F5344CB8AC3E}">
        <p14:creationId xmlns:p14="http://schemas.microsoft.com/office/powerpoint/2010/main" val="2786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4245062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338777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114546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33</a:t>
            </a:fld>
            <a:endParaRPr lang="en-US" dirty="0"/>
          </a:p>
        </p:txBody>
      </p:sp>
    </p:spTree>
    <p:extLst>
      <p:ext uri="{BB962C8B-B14F-4D97-AF65-F5344CB8AC3E}">
        <p14:creationId xmlns:p14="http://schemas.microsoft.com/office/powerpoint/2010/main" val="164983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68764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a:p>
        </p:txBody>
      </p:sp>
    </p:spTree>
    <p:extLst>
      <p:ext uri="{BB962C8B-B14F-4D97-AF65-F5344CB8AC3E}">
        <p14:creationId xmlns:p14="http://schemas.microsoft.com/office/powerpoint/2010/main" val="1571108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2664882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247660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863673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25355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2759477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Plans, Tracking, Managing </a:t>
            </a:r>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2094323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42</a:t>
            </a:fld>
            <a:endParaRPr lang="en-US"/>
          </a:p>
        </p:txBody>
      </p:sp>
    </p:spTree>
    <p:extLst>
      <p:ext uri="{BB962C8B-B14F-4D97-AF65-F5344CB8AC3E}">
        <p14:creationId xmlns:p14="http://schemas.microsoft.com/office/powerpoint/2010/main" val="2924781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Usability? Architecture? Testing? </a:t>
            </a:r>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3054737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3623967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3440462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49</a:t>
            </a:fld>
            <a:endParaRPr lang="en-US"/>
          </a:p>
        </p:txBody>
      </p:sp>
    </p:spTree>
    <p:extLst>
      <p:ext uri="{BB962C8B-B14F-4D97-AF65-F5344CB8AC3E}">
        <p14:creationId xmlns:p14="http://schemas.microsoft.com/office/powerpoint/2010/main" val="120439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RUP… Scrum is only valid for a team of 3-8 (Scaled Agile would be valid but was not presented as an option</a:t>
            </a:r>
          </a:p>
          <a:p>
            <a:r>
              <a:rPr lang="en-US" dirty="0"/>
              <a:t>Verification is accomplished through Unit Testing… Validation is checking that an application fulfills the customer’s expectations</a:t>
            </a:r>
          </a:p>
          <a:p>
            <a:r>
              <a:rPr lang="en-US" dirty="0"/>
              <a:t>Waterfall, Spiral, and RUP are considered Plan-and-document processes</a:t>
            </a:r>
          </a:p>
        </p:txBody>
      </p:sp>
      <p:sp>
        <p:nvSpPr>
          <p:cNvPr id="4" name="Slide Number Placeholder 3"/>
          <p:cNvSpPr>
            <a:spLocks noGrp="1"/>
          </p:cNvSpPr>
          <p:nvPr>
            <p:ph type="sldNum" sz="quarter" idx="10"/>
          </p:nvPr>
        </p:nvSpPr>
        <p:spPr/>
        <p:txBody>
          <a:bodyPr/>
          <a:lstStyle/>
          <a:p>
            <a:fld id="{23B99BB9-C7F6-43B3-A122-46088ABB36FB}" type="slidenum">
              <a:rPr lang="en-US" smtClean="0"/>
              <a:t>50</a:t>
            </a:fld>
            <a:endParaRPr lang="en-US"/>
          </a:p>
        </p:txBody>
      </p:sp>
    </p:spTree>
    <p:extLst>
      <p:ext uri="{BB962C8B-B14F-4D97-AF65-F5344CB8AC3E}">
        <p14:creationId xmlns:p14="http://schemas.microsoft.com/office/powerpoint/2010/main" val="594963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51</a:t>
            </a:fld>
            <a:endParaRPr lang="en-US"/>
          </a:p>
        </p:txBody>
      </p:sp>
    </p:spTree>
    <p:extLst>
      <p:ext uri="{BB962C8B-B14F-4D97-AF65-F5344CB8AC3E}">
        <p14:creationId xmlns:p14="http://schemas.microsoft.com/office/powerpoint/2010/main" val="1765348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52</a:t>
            </a:fld>
            <a:endParaRPr lang="en-US"/>
          </a:p>
        </p:txBody>
      </p:sp>
    </p:spTree>
    <p:extLst>
      <p:ext uri="{BB962C8B-B14F-4D97-AF65-F5344CB8AC3E}">
        <p14:creationId xmlns:p14="http://schemas.microsoft.com/office/powerpoint/2010/main" val="200488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53</a:t>
            </a:fld>
            <a:endParaRPr lang="en-US"/>
          </a:p>
        </p:txBody>
      </p:sp>
    </p:spTree>
    <p:extLst>
      <p:ext uri="{BB962C8B-B14F-4D97-AF65-F5344CB8AC3E}">
        <p14:creationId xmlns:p14="http://schemas.microsoft.com/office/powerpoint/2010/main" val="1040121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55</a:t>
            </a:fld>
            <a:endParaRPr lang="en-US" dirty="0"/>
          </a:p>
        </p:txBody>
      </p:sp>
    </p:spTree>
    <p:extLst>
      <p:ext uri="{BB962C8B-B14F-4D97-AF65-F5344CB8AC3E}">
        <p14:creationId xmlns:p14="http://schemas.microsoft.com/office/powerpoint/2010/main" val="3205313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8</a:t>
            </a:fld>
            <a:endParaRPr lang="en-US"/>
          </a:p>
        </p:txBody>
      </p:sp>
    </p:spTree>
    <p:extLst>
      <p:ext uri="{BB962C8B-B14F-4D97-AF65-F5344CB8AC3E}">
        <p14:creationId xmlns:p14="http://schemas.microsoft.com/office/powerpoint/2010/main" val="963406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a:p>
        </p:txBody>
      </p:sp>
    </p:spTree>
    <p:extLst>
      <p:ext uri="{BB962C8B-B14F-4D97-AF65-F5344CB8AC3E}">
        <p14:creationId xmlns:p14="http://schemas.microsoft.com/office/powerpoint/2010/main" val="1007340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2098811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58</a:t>
            </a:fld>
            <a:endParaRPr lang="en-US" dirty="0"/>
          </a:p>
        </p:txBody>
      </p:sp>
    </p:spTree>
    <p:extLst>
      <p:ext uri="{BB962C8B-B14F-4D97-AF65-F5344CB8AC3E}">
        <p14:creationId xmlns:p14="http://schemas.microsoft.com/office/powerpoint/2010/main" val="3919105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59</a:t>
            </a:fld>
            <a:endParaRPr lang="en-US" dirty="0"/>
          </a:p>
        </p:txBody>
      </p:sp>
    </p:spTree>
    <p:extLst>
      <p:ext uri="{BB962C8B-B14F-4D97-AF65-F5344CB8AC3E}">
        <p14:creationId xmlns:p14="http://schemas.microsoft.com/office/powerpoint/2010/main" val="4273793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dirty="0"/>
          </a:p>
        </p:txBody>
      </p:sp>
    </p:spTree>
    <p:extLst>
      <p:ext uri="{BB962C8B-B14F-4D97-AF65-F5344CB8AC3E}">
        <p14:creationId xmlns:p14="http://schemas.microsoft.com/office/powerpoint/2010/main" val="342155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2266353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62</a:t>
            </a:fld>
            <a:endParaRPr lang="en-US" dirty="0"/>
          </a:p>
        </p:txBody>
      </p:sp>
    </p:spTree>
    <p:extLst>
      <p:ext uri="{BB962C8B-B14F-4D97-AF65-F5344CB8AC3E}">
        <p14:creationId xmlns:p14="http://schemas.microsoft.com/office/powerpoint/2010/main" val="1367273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1609429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Functional vs. Non-functional</a:t>
            </a:r>
          </a:p>
          <a:p>
            <a:r>
              <a:rPr lang="en-US" dirty="0"/>
              <a:t>External vs Internal </a:t>
            </a:r>
          </a:p>
          <a:p>
            <a:r>
              <a:rPr lang="en-US" dirty="0"/>
              <a:t>Technical Debt</a:t>
            </a:r>
          </a:p>
          <a:p>
            <a:endParaRPr lang="en-US" dirty="0"/>
          </a:p>
          <a:p>
            <a:r>
              <a:rPr lang="en-US" dirty="0"/>
              <a:t>Metrics</a:t>
            </a:r>
          </a:p>
          <a:p>
            <a:endParaRPr lang="en-US" dirty="0"/>
          </a:p>
          <a:p>
            <a:r>
              <a:rPr lang="en-US" dirty="0"/>
              <a:t>Because if you don’t invest in non-functional quality attributes, you will not be able to deliver your functional quality attributes effectively going forward. </a:t>
            </a:r>
          </a:p>
          <a:p>
            <a:endParaRPr lang="en-US" dirty="0"/>
          </a:p>
          <a:p>
            <a:r>
              <a:rPr lang="en-US" sz="1200" b="0" i="0" kern="1200" dirty="0">
                <a:solidFill>
                  <a:schemeClr val="tx1"/>
                </a:solidFill>
                <a:effectLst/>
                <a:latin typeface="+mn-lt"/>
                <a:ea typeface="+mn-ea"/>
                <a:cs typeface="+mn-cs"/>
              </a:rPr>
              <a:t>Simple and computable</a:t>
            </a:r>
          </a:p>
          <a:p>
            <a:r>
              <a:rPr lang="en-US" sz="1200" b="0" i="0" kern="1200" dirty="0">
                <a:solidFill>
                  <a:schemeClr val="tx1"/>
                </a:solidFill>
                <a:effectLst/>
                <a:latin typeface="+mn-lt"/>
                <a:ea typeface="+mn-ea"/>
                <a:cs typeface="+mn-cs"/>
              </a:rPr>
              <a:t>Consistent and unambiguous (objective)</a:t>
            </a:r>
          </a:p>
          <a:p>
            <a:r>
              <a:rPr lang="en-US" sz="1200" b="0" i="0" kern="1200" dirty="0">
                <a:solidFill>
                  <a:schemeClr val="tx1"/>
                </a:solidFill>
                <a:effectLst/>
                <a:latin typeface="+mn-lt"/>
                <a:ea typeface="+mn-ea"/>
                <a:cs typeface="+mn-cs"/>
              </a:rPr>
              <a:t>Use consistent units of measurement</a:t>
            </a:r>
          </a:p>
          <a:p>
            <a:r>
              <a:rPr lang="en-US" sz="1200" b="0" i="0" kern="1200" dirty="0">
                <a:solidFill>
                  <a:schemeClr val="tx1"/>
                </a:solidFill>
                <a:effectLst/>
                <a:latin typeface="+mn-lt"/>
                <a:ea typeface="+mn-ea"/>
                <a:cs typeface="+mn-cs"/>
              </a:rPr>
              <a:t>Independent of programming languages</a:t>
            </a:r>
          </a:p>
          <a:p>
            <a:r>
              <a:rPr lang="en-US" sz="1200" b="0" i="0" kern="1200" dirty="0">
                <a:solidFill>
                  <a:schemeClr val="tx1"/>
                </a:solidFill>
                <a:effectLst/>
                <a:latin typeface="+mn-lt"/>
                <a:ea typeface="+mn-ea"/>
                <a:cs typeface="+mn-cs"/>
              </a:rPr>
              <a:t>Easy to calibrate and adaptable</a:t>
            </a:r>
          </a:p>
          <a:p>
            <a:r>
              <a:rPr lang="en-US" sz="1200" b="0" i="0" kern="1200" dirty="0">
                <a:solidFill>
                  <a:schemeClr val="tx1"/>
                </a:solidFill>
                <a:effectLst/>
                <a:latin typeface="+mn-lt"/>
                <a:ea typeface="+mn-ea"/>
                <a:cs typeface="+mn-cs"/>
              </a:rPr>
              <a:t>Easy and cost-effective to obtain</a:t>
            </a:r>
          </a:p>
          <a:p>
            <a:r>
              <a:rPr lang="en-US" sz="1200" b="0" i="0" kern="1200" dirty="0">
                <a:solidFill>
                  <a:schemeClr val="tx1"/>
                </a:solidFill>
                <a:effectLst/>
                <a:latin typeface="+mn-lt"/>
                <a:ea typeface="+mn-ea"/>
                <a:cs typeface="+mn-cs"/>
              </a:rPr>
              <a:t>Able to be validated for accuracy and reliability</a:t>
            </a:r>
          </a:p>
          <a:p>
            <a:r>
              <a:rPr lang="en-US" sz="1200" b="0" i="0" kern="1200" dirty="0">
                <a:solidFill>
                  <a:schemeClr val="tx1"/>
                </a:solidFill>
                <a:effectLst/>
                <a:latin typeface="+mn-lt"/>
                <a:ea typeface="+mn-ea"/>
                <a:cs typeface="+mn-cs"/>
              </a:rPr>
              <a:t>Relevant to the development of high-quality software products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to goals. Often sets of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are communicated to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development teams as goals. ...</a:t>
            </a:r>
          </a:p>
          <a:p>
            <a:r>
              <a:rPr lang="en-US" sz="1200" b="0" i="0" kern="1200" dirty="0">
                <a:solidFill>
                  <a:schemeClr val="tx1"/>
                </a:solidFill>
                <a:effectLst/>
                <a:latin typeface="+mn-lt"/>
                <a:ea typeface="+mn-ea"/>
                <a:cs typeface="+mn-cs"/>
              </a:rPr>
              <a:t>Track trends, not numbers. ...</a:t>
            </a:r>
          </a:p>
          <a:p>
            <a:r>
              <a:rPr lang="en-US" sz="1200" b="0" i="0" kern="1200" dirty="0">
                <a:solidFill>
                  <a:schemeClr val="tx1"/>
                </a:solidFill>
                <a:effectLst/>
                <a:latin typeface="+mn-lt"/>
                <a:ea typeface="+mn-ea"/>
                <a:cs typeface="+mn-cs"/>
              </a:rPr>
              <a:t>Set shorter measurement periods. ...</a:t>
            </a:r>
          </a:p>
          <a:p>
            <a:r>
              <a:rPr lang="en-US" sz="1200" b="0" i="0" kern="1200" dirty="0">
                <a:solidFill>
                  <a:schemeClr val="tx1"/>
                </a:solidFill>
                <a:effectLst/>
                <a:latin typeface="+mn-lt"/>
                <a:ea typeface="+mn-ea"/>
                <a:cs typeface="+mn-cs"/>
              </a:rPr>
              <a:t>Stop using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that do not lead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Formal code metrics</a:t>
            </a:r>
            <a:r>
              <a:rPr lang="en-US" sz="1200" b="0" i="0" kern="1200" dirty="0">
                <a:solidFill>
                  <a:schemeClr val="tx1"/>
                </a:solidFill>
                <a:effectLst/>
                <a:latin typeface="+mn-lt"/>
                <a:ea typeface="+mn-ea"/>
                <a:cs typeface="+mn-cs"/>
              </a:rPr>
              <a:t>—Such as Lines of Code (LOC), code complexity, Instruction Path Length, etc. In modern development environments, these are considered less useful.</a:t>
            </a:r>
          </a:p>
          <a:p>
            <a:r>
              <a:rPr lang="en-US" sz="1200" b="1" i="0" kern="1200" dirty="0">
                <a:solidFill>
                  <a:schemeClr val="tx1"/>
                </a:solidFill>
                <a:effectLst/>
                <a:latin typeface="+mn-lt"/>
                <a:ea typeface="+mn-ea"/>
                <a:cs typeface="+mn-cs"/>
              </a:rPr>
              <a:t>Developer productivity metrics</a:t>
            </a:r>
            <a:r>
              <a:rPr lang="en-US" sz="1200" b="0" i="0" kern="1200" dirty="0">
                <a:solidFill>
                  <a:schemeClr val="tx1"/>
                </a:solidFill>
                <a:effectLst/>
                <a:latin typeface="+mn-lt"/>
                <a:ea typeface="+mn-ea"/>
                <a:cs typeface="+mn-cs"/>
              </a:rPr>
              <a:t>—Such as active days, assignment scope, efficiency and code churn. These metrics can help you understand how much time and work developers are investing in a software project.</a:t>
            </a:r>
          </a:p>
          <a:p>
            <a:r>
              <a:rPr lang="en-US" sz="1200" b="1" i="0" u="none" strike="noStrike" kern="1200" dirty="0">
                <a:solidFill>
                  <a:schemeClr val="tx1"/>
                </a:solidFill>
                <a:effectLst/>
                <a:latin typeface="+mn-lt"/>
                <a:ea typeface="+mn-ea"/>
                <a:cs typeface="+mn-cs"/>
                <a:hlinkClick r:id="rId3"/>
              </a:rPr>
              <a:t>Agile process metrics</a:t>
            </a:r>
            <a:r>
              <a:rPr lang="en-US" sz="1200" b="0" i="0" kern="1200" dirty="0">
                <a:solidFill>
                  <a:schemeClr val="tx1"/>
                </a:solidFill>
                <a:effectLst/>
                <a:latin typeface="+mn-lt"/>
                <a:ea typeface="+mn-ea"/>
                <a:cs typeface="+mn-cs"/>
              </a:rPr>
              <a:t>—Such as lead time, cycle time and velocity. They measure the progress of a dev team in producing working, shipping-quality software features.</a:t>
            </a:r>
          </a:p>
          <a:p>
            <a:r>
              <a:rPr lang="en-US" sz="1200" b="1" i="0" kern="1200" dirty="0">
                <a:solidFill>
                  <a:schemeClr val="tx1"/>
                </a:solidFill>
                <a:effectLst/>
                <a:latin typeface="+mn-lt"/>
                <a:ea typeface="+mn-ea"/>
                <a:cs typeface="+mn-cs"/>
              </a:rPr>
              <a:t>Operational metrics</a:t>
            </a:r>
            <a:r>
              <a:rPr lang="en-US" sz="1200" b="0" i="0" kern="1200" dirty="0">
                <a:solidFill>
                  <a:schemeClr val="tx1"/>
                </a:solidFill>
                <a:effectLst/>
                <a:latin typeface="+mn-lt"/>
                <a:ea typeface="+mn-ea"/>
                <a:cs typeface="+mn-cs"/>
              </a:rPr>
              <a:t>—Such as Mean Time Between Failures (MTBF) and Mean Time to Recover (MTTR). This checks how software is running in production and how effective operations staff are at maintaining it.</a:t>
            </a:r>
          </a:p>
          <a:p>
            <a:r>
              <a:rPr lang="en-US" sz="1200" b="1" i="0" u="none" strike="noStrike" kern="1200" dirty="0">
                <a:solidFill>
                  <a:schemeClr val="tx1"/>
                </a:solidFill>
                <a:effectLst/>
                <a:latin typeface="+mn-lt"/>
                <a:ea typeface="+mn-ea"/>
                <a:cs typeface="+mn-cs"/>
                <a:hlinkClick r:id="rId4"/>
              </a:rPr>
              <a:t>Test metrics</a:t>
            </a:r>
            <a:r>
              <a:rPr lang="en-US" sz="1200" b="0" i="0" kern="1200" dirty="0">
                <a:solidFill>
                  <a:schemeClr val="tx1"/>
                </a:solidFill>
                <a:effectLst/>
                <a:latin typeface="+mn-lt"/>
                <a:ea typeface="+mn-ea"/>
                <a:cs typeface="+mn-cs"/>
              </a:rPr>
              <a:t>—Such as code coverage, percent of automated tests, and defects in production. This measures how comprehensively a system is tested, which should be correlated with software quality.</a:t>
            </a:r>
          </a:p>
          <a:p>
            <a:r>
              <a:rPr lang="en-US" sz="1200" b="1" i="0" kern="1200" dirty="0">
                <a:solidFill>
                  <a:schemeClr val="tx1"/>
                </a:solidFill>
                <a:effectLst/>
                <a:latin typeface="+mn-lt"/>
                <a:ea typeface="+mn-ea"/>
                <a:cs typeface="+mn-cs"/>
              </a:rPr>
              <a:t>Customer satisfaction</a:t>
            </a:r>
            <a:r>
              <a:rPr lang="en-US" sz="1200" b="0" i="0" kern="1200" dirty="0">
                <a:solidFill>
                  <a:schemeClr val="tx1"/>
                </a:solidFill>
                <a:effectLst/>
                <a:latin typeface="+mn-lt"/>
                <a:ea typeface="+mn-ea"/>
                <a:cs typeface="+mn-cs"/>
              </a:rPr>
              <a:t>—Such as Net Promoter Score (NPS), Customer Effort Score (CES) and Customer Satisfaction Score (CSAT). The ultimate measurement of how customers experience the software and their interaction with the software vendor.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64</a:t>
            </a:fld>
            <a:endParaRPr lang="en-US"/>
          </a:p>
        </p:txBody>
      </p:sp>
    </p:spTree>
    <p:extLst>
      <p:ext uri="{BB962C8B-B14F-4D97-AF65-F5344CB8AC3E}">
        <p14:creationId xmlns:p14="http://schemas.microsoft.com/office/powerpoint/2010/main" val="1769436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397059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26834698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39446559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1675121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2334367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References:</a:t>
            </a:r>
          </a:p>
          <a:p>
            <a:r>
              <a:rPr lang="en-US" sz="1000" dirty="0"/>
              <a:t>https://www.ibm.com/developerworks/library/d-estimation-agile-or-conventional-trs/index.html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https://tcagley.wordpress.com/2013/11/06/questions-i-am-frequently-asked-what-is-the-difference-between-story-points-and-function-points/</a:t>
            </a:r>
          </a:p>
          <a:p>
            <a:r>
              <a:rPr lang="en-US" sz="1000" dirty="0"/>
              <a:t>https://tcagley.wordpress.com/2013/11/05/questions-i-am-frequently-asked-what-is-a-function-point/</a:t>
            </a:r>
          </a:p>
          <a:p>
            <a:endParaRPr lang="en-US" sz="1000" dirty="0"/>
          </a:p>
          <a:p>
            <a:r>
              <a:rPr lang="en-US" sz="1000" dirty="0"/>
              <a:t>https://en.wikipedia.org/wiki/Planning_poker</a:t>
            </a:r>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357272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On-Time and On-Budget and Change Requests</a:t>
            </a:r>
          </a:p>
          <a:p>
            <a:r>
              <a:rPr lang="en-US" dirty="0"/>
              <a:t>Business Partner Satisfaction Game-ability… India experience</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71</a:t>
            </a:fld>
            <a:endParaRPr lang="en-US"/>
          </a:p>
        </p:txBody>
      </p:sp>
    </p:spTree>
    <p:extLst>
      <p:ext uri="{BB962C8B-B14F-4D97-AF65-F5344CB8AC3E}">
        <p14:creationId xmlns:p14="http://schemas.microsoft.com/office/powerpoint/2010/main" val="1108989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23301014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73</a:t>
            </a:fld>
            <a:endParaRPr lang="en-US" dirty="0"/>
          </a:p>
        </p:txBody>
      </p:sp>
    </p:spTree>
    <p:extLst>
      <p:ext uri="{BB962C8B-B14F-4D97-AF65-F5344CB8AC3E}">
        <p14:creationId xmlns:p14="http://schemas.microsoft.com/office/powerpoint/2010/main" val="2352331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76</a:t>
            </a:fld>
            <a:endParaRPr lang="en-US"/>
          </a:p>
        </p:txBody>
      </p:sp>
    </p:spTree>
    <p:extLst>
      <p:ext uri="{BB962C8B-B14F-4D97-AF65-F5344CB8AC3E}">
        <p14:creationId xmlns:p14="http://schemas.microsoft.com/office/powerpoint/2010/main" val="647523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77</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80</a:t>
            </a:fld>
            <a:endParaRPr lang="en-US" dirty="0"/>
          </a:p>
        </p:txBody>
      </p:sp>
    </p:spTree>
    <p:extLst>
      <p:ext uri="{BB962C8B-B14F-4D97-AF65-F5344CB8AC3E}">
        <p14:creationId xmlns:p14="http://schemas.microsoft.com/office/powerpoint/2010/main" val="6066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2305349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81</a:t>
            </a:fld>
            <a:endParaRPr lang="en-US"/>
          </a:p>
        </p:txBody>
      </p:sp>
    </p:spTree>
    <p:extLst>
      <p:ext uri="{BB962C8B-B14F-4D97-AF65-F5344CB8AC3E}">
        <p14:creationId xmlns:p14="http://schemas.microsoft.com/office/powerpoint/2010/main" val="40824519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82</a:t>
            </a:fld>
            <a:endParaRPr lang="en-US"/>
          </a:p>
        </p:txBody>
      </p:sp>
    </p:spTree>
    <p:extLst>
      <p:ext uri="{BB962C8B-B14F-4D97-AF65-F5344CB8AC3E}">
        <p14:creationId xmlns:p14="http://schemas.microsoft.com/office/powerpoint/2010/main" val="2667842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83</a:t>
            </a:fld>
            <a:endParaRPr lang="en-US" dirty="0"/>
          </a:p>
        </p:txBody>
      </p:sp>
    </p:spTree>
    <p:extLst>
      <p:ext uri="{BB962C8B-B14F-4D97-AF65-F5344CB8AC3E}">
        <p14:creationId xmlns:p14="http://schemas.microsoft.com/office/powerpoint/2010/main" val="2697156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84</a:t>
            </a:fld>
            <a:endParaRPr lang="en-US" dirty="0"/>
          </a:p>
        </p:txBody>
      </p:sp>
    </p:spTree>
    <p:extLst>
      <p:ext uri="{BB962C8B-B14F-4D97-AF65-F5344CB8AC3E}">
        <p14:creationId xmlns:p14="http://schemas.microsoft.com/office/powerpoint/2010/main" val="28938028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85</a:t>
            </a:fld>
            <a:endParaRPr lang="en-US" dirty="0"/>
          </a:p>
        </p:txBody>
      </p:sp>
    </p:spTree>
    <p:extLst>
      <p:ext uri="{BB962C8B-B14F-4D97-AF65-F5344CB8AC3E}">
        <p14:creationId xmlns:p14="http://schemas.microsoft.com/office/powerpoint/2010/main" val="3934331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86</a:t>
            </a:fld>
            <a:endParaRPr lang="en-US" dirty="0"/>
          </a:p>
        </p:txBody>
      </p:sp>
    </p:spTree>
    <p:extLst>
      <p:ext uri="{BB962C8B-B14F-4D97-AF65-F5344CB8AC3E}">
        <p14:creationId xmlns:p14="http://schemas.microsoft.com/office/powerpoint/2010/main" val="41686741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87</a:t>
            </a:fld>
            <a:endParaRPr lang="en-US" dirty="0"/>
          </a:p>
        </p:txBody>
      </p:sp>
    </p:spTree>
    <p:extLst>
      <p:ext uri="{BB962C8B-B14F-4D97-AF65-F5344CB8AC3E}">
        <p14:creationId xmlns:p14="http://schemas.microsoft.com/office/powerpoint/2010/main" val="4491013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88</a:t>
            </a:fld>
            <a:endParaRPr lang="en-US" dirty="0"/>
          </a:p>
        </p:txBody>
      </p:sp>
    </p:spTree>
    <p:extLst>
      <p:ext uri="{BB962C8B-B14F-4D97-AF65-F5344CB8AC3E}">
        <p14:creationId xmlns:p14="http://schemas.microsoft.com/office/powerpoint/2010/main" val="2812658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89</a:t>
            </a:fld>
            <a:endParaRPr lang="en-US" dirty="0"/>
          </a:p>
        </p:txBody>
      </p:sp>
    </p:spTree>
    <p:extLst>
      <p:ext uri="{BB962C8B-B14F-4D97-AF65-F5344CB8AC3E}">
        <p14:creationId xmlns:p14="http://schemas.microsoft.com/office/powerpoint/2010/main" val="1202605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90</a:t>
            </a:fld>
            <a:endParaRPr lang="en-US" dirty="0"/>
          </a:p>
        </p:txBody>
      </p:sp>
    </p:spTree>
    <p:extLst>
      <p:ext uri="{BB962C8B-B14F-4D97-AF65-F5344CB8AC3E}">
        <p14:creationId xmlns:p14="http://schemas.microsoft.com/office/powerpoint/2010/main" val="310247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678443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91</a:t>
            </a:fld>
            <a:endParaRPr lang="en-US" dirty="0"/>
          </a:p>
        </p:txBody>
      </p:sp>
    </p:spTree>
    <p:extLst>
      <p:ext uri="{BB962C8B-B14F-4D97-AF65-F5344CB8AC3E}">
        <p14:creationId xmlns:p14="http://schemas.microsoft.com/office/powerpoint/2010/main" val="2421738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92</a:t>
            </a:fld>
            <a:endParaRPr lang="en-US" dirty="0"/>
          </a:p>
        </p:txBody>
      </p:sp>
    </p:spTree>
    <p:extLst>
      <p:ext uri="{BB962C8B-B14F-4D97-AF65-F5344CB8AC3E}">
        <p14:creationId xmlns:p14="http://schemas.microsoft.com/office/powerpoint/2010/main" val="32060474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93</a:t>
            </a:fld>
            <a:endParaRPr lang="en-US" dirty="0"/>
          </a:p>
        </p:txBody>
      </p:sp>
    </p:spTree>
    <p:extLst>
      <p:ext uri="{BB962C8B-B14F-4D97-AF65-F5344CB8AC3E}">
        <p14:creationId xmlns:p14="http://schemas.microsoft.com/office/powerpoint/2010/main" val="2434692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94</a:t>
            </a:fld>
            <a:endParaRPr lang="en-US" dirty="0"/>
          </a:p>
        </p:txBody>
      </p:sp>
    </p:spTree>
    <p:extLst>
      <p:ext uri="{BB962C8B-B14F-4D97-AF65-F5344CB8AC3E}">
        <p14:creationId xmlns:p14="http://schemas.microsoft.com/office/powerpoint/2010/main" val="7114831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95</a:t>
            </a:fld>
            <a:endParaRPr lang="en-US" dirty="0"/>
          </a:p>
        </p:txBody>
      </p:sp>
    </p:spTree>
    <p:extLst>
      <p:ext uri="{BB962C8B-B14F-4D97-AF65-F5344CB8AC3E}">
        <p14:creationId xmlns:p14="http://schemas.microsoft.com/office/powerpoint/2010/main" val="38352409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Lab API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96</a:t>
            </a:fld>
            <a:endParaRPr lang="en-US" dirty="0"/>
          </a:p>
        </p:txBody>
      </p:sp>
    </p:spTree>
    <p:extLst>
      <p:ext uri="{BB962C8B-B14F-4D97-AF65-F5344CB8AC3E}">
        <p14:creationId xmlns:p14="http://schemas.microsoft.com/office/powerpoint/2010/main" val="28120216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98</a:t>
            </a:fld>
            <a:endParaRPr lang="en-US" dirty="0"/>
          </a:p>
        </p:txBody>
      </p:sp>
    </p:spTree>
    <p:extLst>
      <p:ext uri="{BB962C8B-B14F-4D97-AF65-F5344CB8AC3E}">
        <p14:creationId xmlns:p14="http://schemas.microsoft.com/office/powerpoint/2010/main" val="2176431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a:t>
            </a:r>
          </a:p>
          <a:p>
            <a:r>
              <a:rPr lang="en-US" dirty="0"/>
              <a:t>Los Angeles </a:t>
            </a:r>
          </a:p>
          <a:p>
            <a:r>
              <a:rPr lang="en-US" dirty="0"/>
              <a:t>Brisbane</a:t>
            </a:r>
          </a:p>
          <a:p>
            <a:r>
              <a:rPr lang="en-US" dirty="0"/>
              <a:t>Melbourne</a:t>
            </a:r>
          </a:p>
          <a:p>
            <a:r>
              <a:rPr lang="en-US" dirty="0"/>
              <a:t>Singapore</a:t>
            </a:r>
          </a:p>
          <a:p>
            <a:r>
              <a:rPr lang="en-US" dirty="0"/>
              <a:t>Mumbai</a:t>
            </a:r>
          </a:p>
          <a:p>
            <a:r>
              <a:rPr lang="en-US" dirty="0"/>
              <a:t>Frankfort</a:t>
            </a:r>
          </a:p>
          <a:p>
            <a:r>
              <a:rPr lang="en-US" dirty="0"/>
              <a:t>Chicago</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101</a:t>
            </a:fld>
            <a:endParaRPr lang="en-US"/>
          </a:p>
        </p:txBody>
      </p:sp>
    </p:spTree>
    <p:extLst>
      <p:ext uri="{BB962C8B-B14F-4D97-AF65-F5344CB8AC3E}">
        <p14:creationId xmlns:p14="http://schemas.microsoft.com/office/powerpoint/2010/main" val="31174550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a:p>
            <a:endParaRPr lang="en-US" sz="1000" dirty="0"/>
          </a:p>
          <a:p>
            <a:r>
              <a:rPr lang="en-US" sz="1000" dirty="0"/>
              <a:t>Configuration Management… Updates</a:t>
            </a:r>
          </a:p>
          <a:p>
            <a:r>
              <a:rPr lang="en-US" sz="1000" dirty="0"/>
              <a:t>Encapsulation</a:t>
            </a:r>
          </a:p>
          <a:p>
            <a:r>
              <a:rPr lang="en-US" sz="1000" dirty="0"/>
              <a:t>Small scale client server pattern deployed on large scale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102</a:t>
            </a:fld>
            <a:endParaRPr lang="en-US" dirty="0"/>
          </a:p>
        </p:txBody>
      </p:sp>
    </p:spTree>
    <p:extLst>
      <p:ext uri="{BB962C8B-B14F-4D97-AF65-F5344CB8AC3E}">
        <p14:creationId xmlns:p14="http://schemas.microsoft.com/office/powerpoint/2010/main" val="20218377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103</a:t>
            </a:fld>
            <a:endParaRPr lang="en-US"/>
          </a:p>
        </p:txBody>
      </p:sp>
    </p:spTree>
    <p:extLst>
      <p:ext uri="{BB962C8B-B14F-4D97-AF65-F5344CB8AC3E}">
        <p14:creationId xmlns:p14="http://schemas.microsoft.com/office/powerpoint/2010/main" val="73379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12</a:t>
            </a:fld>
            <a:endParaRPr lang="en-US"/>
          </a:p>
        </p:txBody>
      </p:sp>
    </p:spTree>
    <p:extLst>
      <p:ext uri="{BB962C8B-B14F-4D97-AF65-F5344CB8AC3E}">
        <p14:creationId xmlns:p14="http://schemas.microsoft.com/office/powerpoint/2010/main" val="22304125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p:txBody>
      </p:sp>
      <p:sp>
        <p:nvSpPr>
          <p:cNvPr id="4" name="Slide Number Placeholder 3"/>
          <p:cNvSpPr>
            <a:spLocks noGrp="1"/>
          </p:cNvSpPr>
          <p:nvPr>
            <p:ph type="sldNum" sz="quarter" idx="10"/>
          </p:nvPr>
        </p:nvSpPr>
        <p:spPr/>
        <p:txBody>
          <a:bodyPr/>
          <a:lstStyle/>
          <a:p>
            <a:fld id="{5394DE12-7B9B-46AA-AC19-C30A49928B9B}" type="slidenum">
              <a:rPr lang="en-US" smtClean="0"/>
              <a:t>105</a:t>
            </a:fld>
            <a:endParaRPr lang="en-US" dirty="0"/>
          </a:p>
        </p:txBody>
      </p:sp>
    </p:spTree>
    <p:extLst>
      <p:ext uri="{BB962C8B-B14F-4D97-AF65-F5344CB8AC3E}">
        <p14:creationId xmlns:p14="http://schemas.microsoft.com/office/powerpoint/2010/main" val="10577161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106</a:t>
            </a:fld>
            <a:endParaRPr lang="en-US" dirty="0"/>
          </a:p>
        </p:txBody>
      </p:sp>
    </p:spTree>
    <p:extLst>
      <p:ext uri="{BB962C8B-B14F-4D97-AF65-F5344CB8AC3E}">
        <p14:creationId xmlns:p14="http://schemas.microsoft.com/office/powerpoint/2010/main" val="15972629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an alliance with Product Management (Jeremy) </a:t>
            </a:r>
          </a:p>
          <a:p>
            <a:r>
              <a:rPr lang="en-US" dirty="0"/>
              <a:t>Replace a project manager who had resigned with an Architect and hired a Manager/Architect into a development team supervisory spot </a:t>
            </a:r>
          </a:p>
          <a:p>
            <a:r>
              <a:rPr lang="en-US" dirty="0"/>
              <a:t>Combined Delivery and Project Management teams</a:t>
            </a:r>
          </a:p>
          <a:p>
            <a:r>
              <a:rPr lang="en-US" dirty="0"/>
              <a:t>Implemented Agile</a:t>
            </a:r>
          </a:p>
          <a:p>
            <a:r>
              <a:rPr lang="en-US" dirty="0"/>
              <a:t>Consolidated development within the company</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107</a:t>
            </a:fld>
            <a:endParaRPr lang="en-US"/>
          </a:p>
        </p:txBody>
      </p:sp>
    </p:spTree>
    <p:extLst>
      <p:ext uri="{BB962C8B-B14F-4D97-AF65-F5344CB8AC3E}">
        <p14:creationId xmlns:p14="http://schemas.microsoft.com/office/powerpoint/2010/main" val="955622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108</a:t>
            </a:fld>
            <a:endParaRPr lang="en-US" dirty="0"/>
          </a:p>
        </p:txBody>
      </p:sp>
    </p:spTree>
    <p:extLst>
      <p:ext uri="{BB962C8B-B14F-4D97-AF65-F5344CB8AC3E}">
        <p14:creationId xmlns:p14="http://schemas.microsoft.com/office/powerpoint/2010/main" val="25800143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109</a:t>
            </a:fld>
            <a:endParaRPr lang="en-US" dirty="0"/>
          </a:p>
        </p:txBody>
      </p:sp>
    </p:spTree>
    <p:extLst>
      <p:ext uri="{BB962C8B-B14F-4D97-AF65-F5344CB8AC3E}">
        <p14:creationId xmlns:p14="http://schemas.microsoft.com/office/powerpoint/2010/main" val="30089596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110</a:t>
            </a:fld>
            <a:endParaRPr lang="en-US"/>
          </a:p>
        </p:txBody>
      </p:sp>
    </p:spTree>
    <p:extLst>
      <p:ext uri="{BB962C8B-B14F-4D97-AF65-F5344CB8AC3E}">
        <p14:creationId xmlns:p14="http://schemas.microsoft.com/office/powerpoint/2010/main" val="3021415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111</a:t>
            </a:fld>
            <a:endParaRPr lang="en-US" dirty="0"/>
          </a:p>
        </p:txBody>
      </p:sp>
    </p:spTree>
    <p:extLst>
      <p:ext uri="{BB962C8B-B14F-4D97-AF65-F5344CB8AC3E}">
        <p14:creationId xmlns:p14="http://schemas.microsoft.com/office/powerpoint/2010/main" val="1261112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43878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113</a:t>
            </a:fld>
            <a:endParaRPr lang="en-US" dirty="0"/>
          </a:p>
        </p:txBody>
      </p:sp>
    </p:spTree>
    <p:extLst>
      <p:ext uri="{BB962C8B-B14F-4D97-AF65-F5344CB8AC3E}">
        <p14:creationId xmlns:p14="http://schemas.microsoft.com/office/powerpoint/2010/main" val="12162952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237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2/5/20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2/5/20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4.tif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14.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20.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Project_management#cite_note-PMI_10-2" TargetMode="External"/><Relationship Id="rId3" Type="http://schemas.openxmlformats.org/officeDocument/2006/relationships/hyperlink" Target="https://en.wikipedia.org/wiki/Project_team" TargetMode="External"/><Relationship Id="rId7" Type="http://schemas.openxmlformats.org/officeDocument/2006/relationships/hyperlink" Target="https://en.wikipedia.org/wiki/Budge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Quality_(business)" TargetMode="External"/><Relationship Id="rId5" Type="http://schemas.openxmlformats.org/officeDocument/2006/relationships/hyperlink" Target="https://en.wikipedia.org/wiki/Scope_(project_management)" TargetMode="External"/><Relationship Id="rId4" Type="http://schemas.openxmlformats.org/officeDocument/2006/relationships/hyperlink" Target="https://en.wikipedia.org/wiki/Project_management#cite_note-1"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Management" TargetMode="External"/><Relationship Id="rId3" Type="http://schemas.openxmlformats.org/officeDocument/2006/relationships/hyperlink" Target="https://en.wikipedia.org/wiki/Project" TargetMode="External"/><Relationship Id="rId7" Type="http://schemas.openxmlformats.org/officeDocument/2006/relationships/hyperlink" Target="https://en.wikipedia.org/wiki/Project_management#cite_note-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Business_operations" TargetMode="External"/><Relationship Id="rId5" Type="http://schemas.openxmlformats.org/officeDocument/2006/relationships/hyperlink" Target="https://en.wikipedia.org/wiki/Project_management#cite_note-4" TargetMode="External"/><Relationship Id="rId4" Type="http://schemas.openxmlformats.org/officeDocument/2006/relationships/hyperlink" Target="https://en.wikipedia.org/wiki/Project_management#cite_note-3" TargetMode="External"/><Relationship Id="rId9" Type="http://schemas.openxmlformats.org/officeDocument/2006/relationships/hyperlink" Target="https://en.wikipedia.org/wiki/Project_management#cite_note-Cattani201u1-6"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13" Type="http://schemas.openxmlformats.org/officeDocument/2006/relationships/hyperlink" Target="https://en.wikipedia.org/wiki/Test-driven_development#cite_note-Feathers-5"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en.wikipedia.org/wiki/Test-driven_development#cite_note-Beck-2" TargetMode="External"/><Relationship Id="rId12" Type="http://schemas.openxmlformats.org/officeDocument/2006/relationships/hyperlink" Target="https://en.wikipedia.org/wiki/Legacy_cod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en.wikipedia.org/wiki/Test-driven_development#cite_note-Quora2012May11-1" TargetMode="External"/><Relationship Id="rId11" Type="http://schemas.openxmlformats.org/officeDocument/2006/relationships/hyperlink" Target="https://en.wikipedia.org/wiki/Software_bug" TargetMode="External"/><Relationship Id="rId5" Type="http://schemas.openxmlformats.org/officeDocument/2006/relationships/hyperlink" Target="https://en.wikipedia.org/wiki/Kent_Beck" TargetMode="External"/><Relationship Id="rId10" Type="http://schemas.openxmlformats.org/officeDocument/2006/relationships/hyperlink" Target="https://en.wikipedia.org/wiki/Test-driven_development#cite_note-Newkirk-4" TargetMode="External"/><Relationship Id="rId4" Type="http://schemas.openxmlformats.org/officeDocument/2006/relationships/hyperlink" Target="https://en.wikipedia.org/wiki/Test_case" TargetMode="External"/><Relationship Id="rId9" Type="http://schemas.openxmlformats.org/officeDocument/2006/relationships/hyperlink" Target="https://en.wikipedia.org/wiki/Test-driven_development#cite_note-Cworld92-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 Id="rId9" Type="http://schemas.openxmlformats.org/officeDocument/2006/relationships/image" Target="../media/image28.png"/></Relationships>
</file>

<file path=ppt/slides/_rels/slide86.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Hypertext_Transfer_Protocol" TargetMode="External"/><Relationship Id="rId9" Type="http://schemas.openxmlformats.org/officeDocument/2006/relationships/image" Target="../media/image29.png"/></Relationships>
</file>

<file path=ppt/slides/_rels/slide87.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Java_remote_method_invocation" TargetMode="External"/><Relationship Id="rId9" Type="http://schemas.openxmlformats.org/officeDocument/2006/relationships/image" Target="../media/image29.pn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Representational_state_transfer"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JSON"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en.wikipedia.org/wiki/SOAP" TargetMode="External"/><Relationship Id="rId5" Type="http://schemas.openxmlformats.org/officeDocument/2006/relationships/hyperlink" Target="https://en.wikipedia.org/wiki/XML-RPC"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XM" TargetMode="External"/><Relationship Id="rId9" Type="http://schemas.openxmlformats.org/officeDocument/2006/relationships/image" Target="../media/image29.png"/></Relationships>
</file>

<file path=ppt/slides/_rels/slide89.xml.rels><?xml version="1.0" encoding="UTF-8" standalone="yes"?>
<Relationships xmlns="http://schemas.openxmlformats.org/package/2006/relationships"><Relationship Id="rId8" Type="http://schemas.openxmlformats.org/officeDocument/2006/relationships/hyperlink" Target="https://code.tutsplus.com/tutorials/rest-vs-grpc-battle-of-the-apis--cms-30711" TargetMode="External"/><Relationship Id="rId3" Type="http://schemas.openxmlformats.org/officeDocument/2006/relationships/hyperlink" Target="https://en.wikipedia.org/wiki/Web_service" TargetMode="External"/><Relationship Id="rId7" Type="http://schemas.openxmlformats.org/officeDocument/2006/relationships/hyperlink" Target="https://grpc.io/faq/"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en.wikipedia.org/wiki/GRPC" TargetMode="External"/><Relationship Id="rId11" Type="http://schemas.openxmlformats.org/officeDocument/2006/relationships/hyperlink" Target="https://en.wikipedia.org/wiki/Internet_protocol_suite" TargetMode="External"/><Relationship Id="rId5" Type="http://schemas.openxmlformats.org/officeDocument/2006/relationships/hyperlink" Target="https://en.wikipedia.org/wiki/Representational_state_transfer" TargetMode="External"/><Relationship Id="rId10" Type="http://schemas.openxmlformats.org/officeDocument/2006/relationships/image" Target="../media/image29.png"/><Relationship Id="rId4" Type="http://schemas.openxmlformats.org/officeDocument/2006/relationships/hyperlink" Target="https://en.wikipedia.org/wiki/JSON" TargetMode="External"/><Relationship Id="rId9" Type="http://schemas.openxmlformats.org/officeDocument/2006/relationships/hyperlink" Target="https://medium.com/@EmperorRXF/evaluating-performance-of-rest-vs-grpc-1b8bdf0b22d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4" Type="http://schemas.openxmlformats.org/officeDocument/2006/relationships/hyperlink" Target="https://en.wikipedia.org/wiki/Hypertext_Transfer_Protocol"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4" Type="http://schemas.openxmlformats.org/officeDocument/2006/relationships/hyperlink" Target="https://en.wikipedia.org/wiki/Java_remote_method_invocation" TargetMode="External"/></Relationships>
</file>

<file path=ppt/slides/_rels/slide93.xml.rels><?xml version="1.0" encoding="UTF-8" standalone="yes"?>
<Relationships xmlns="http://schemas.openxmlformats.org/package/2006/relationships"><Relationship Id="rId8" Type="http://schemas.openxmlformats.org/officeDocument/2006/relationships/hyperlink" Target="https://en.wikipedia.org/wiki/JSON" TargetMode="External"/><Relationship Id="rId3" Type="http://schemas.openxmlformats.org/officeDocument/2006/relationships/hyperlink" Target="https://en.wikipedia.org/wiki/GRPC" TargetMode="External"/><Relationship Id="rId7" Type="http://schemas.openxmlformats.org/officeDocument/2006/relationships/hyperlink" Target="https://en.wikipedia.org/wiki/SOAP"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en.wikipedia.org/wiki/XML-RPC" TargetMode="External"/><Relationship Id="rId5" Type="http://schemas.openxmlformats.org/officeDocument/2006/relationships/hyperlink" Target="https://en.wikipedia.org/wiki/XM" TargetMode="External"/><Relationship Id="rId4" Type="http://schemas.openxmlformats.org/officeDocument/2006/relationships/hyperlink" Target="https://en.wikipedia.org/wiki/Web_service" TargetMode="External"/><Relationship Id="rId9" Type="http://schemas.openxmlformats.org/officeDocument/2006/relationships/hyperlink" Target="https://en.wikipedia.org/wiki/Representational_state_transfer"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7" Type="http://schemas.openxmlformats.org/officeDocument/2006/relationships/hyperlink" Target="https://medium.com/@EmperorRXF/evaluating-performance-of-rest-vs-grpc-1b8bdf0b22da"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code.tutsplus.com/tutorials/rest-vs-grpc-battle-of-the-apis--cms-30711" TargetMode="External"/><Relationship Id="rId5" Type="http://schemas.openxmlformats.org/officeDocument/2006/relationships/hyperlink" Target="https://en.wikipedia.org/wiki/GRPC" TargetMode="External"/><Relationship Id="rId4" Type="http://schemas.openxmlformats.org/officeDocument/2006/relationships/hyperlink" Target="https://en.wikipedia.org/wiki/Representational_state_transfer"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pectrum.ieee.org/view-from-the-valley/at-work/tech-careers/sql-java-top-list-of-most-indemand-tech-skills"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Feedback?</a:t>
            </a:r>
          </a:p>
        </p:txBody>
      </p:sp>
    </p:spTree>
    <p:extLst>
      <p:ext uri="{BB962C8B-B14F-4D97-AF65-F5344CB8AC3E}">
        <p14:creationId xmlns:p14="http://schemas.microsoft.com/office/powerpoint/2010/main" val="2208774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2248469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42838-5406-44B9-8E0A-60C6D3D3BE36}"/>
              </a:ext>
            </a:extLst>
          </p:cNvPr>
          <p:cNvPicPr>
            <a:picLocks noChangeAspect="1"/>
          </p:cNvPicPr>
          <p:nvPr/>
        </p:nvPicPr>
        <p:blipFill>
          <a:blip r:embed="rId3"/>
          <a:stretch>
            <a:fillRect/>
          </a:stretch>
        </p:blipFill>
        <p:spPr>
          <a:xfrm>
            <a:off x="3311591" y="975429"/>
            <a:ext cx="5423197" cy="4813087"/>
          </a:xfrm>
          <a:prstGeom prst="rect">
            <a:avLst/>
          </a:prstGeom>
        </p:spPr>
      </p:pic>
      <p:pic>
        <p:nvPicPr>
          <p:cNvPr id="6" name="Picture 5">
            <a:extLst>
              <a:ext uri="{FF2B5EF4-FFF2-40B4-BE49-F238E27FC236}">
                <a16:creationId xmlns:a16="http://schemas.microsoft.com/office/drawing/2014/main" id="{AC6A4A7B-8AAE-4C5A-9844-D3E46F097BA1}"/>
              </a:ext>
            </a:extLst>
          </p:cNvPr>
          <p:cNvPicPr>
            <a:picLocks noChangeAspect="1"/>
          </p:cNvPicPr>
          <p:nvPr/>
        </p:nvPicPr>
        <p:blipFill>
          <a:blip r:embed="rId4"/>
          <a:stretch>
            <a:fillRect/>
          </a:stretch>
        </p:blipFill>
        <p:spPr>
          <a:xfrm>
            <a:off x="8313518" y="3840876"/>
            <a:ext cx="3252903" cy="2293296"/>
          </a:xfrm>
          <a:prstGeom prst="rect">
            <a:avLst/>
          </a:prstGeom>
        </p:spPr>
      </p:pic>
      <p:pic>
        <p:nvPicPr>
          <p:cNvPr id="7" name="Picture 6">
            <a:extLst>
              <a:ext uri="{FF2B5EF4-FFF2-40B4-BE49-F238E27FC236}">
                <a16:creationId xmlns:a16="http://schemas.microsoft.com/office/drawing/2014/main" id="{F36F669F-E64D-4CEF-AB71-5B8C2F656997}"/>
              </a:ext>
            </a:extLst>
          </p:cNvPr>
          <p:cNvPicPr>
            <a:picLocks noChangeAspect="1"/>
          </p:cNvPicPr>
          <p:nvPr/>
        </p:nvPicPr>
        <p:blipFill>
          <a:blip r:embed="rId5"/>
          <a:stretch>
            <a:fillRect/>
          </a:stretch>
        </p:blipFill>
        <p:spPr>
          <a:xfrm>
            <a:off x="8313518" y="709697"/>
            <a:ext cx="3252903" cy="2350222"/>
          </a:xfrm>
          <a:prstGeom prst="rect">
            <a:avLst/>
          </a:prstGeom>
        </p:spPr>
      </p:pic>
      <p:pic>
        <p:nvPicPr>
          <p:cNvPr id="8" name="Picture 7">
            <a:extLst>
              <a:ext uri="{FF2B5EF4-FFF2-40B4-BE49-F238E27FC236}">
                <a16:creationId xmlns:a16="http://schemas.microsoft.com/office/drawing/2014/main" id="{2B50ADE1-722B-48BC-A93F-B140F7A5CD57}"/>
              </a:ext>
            </a:extLst>
          </p:cNvPr>
          <p:cNvPicPr>
            <a:picLocks noChangeAspect="1"/>
          </p:cNvPicPr>
          <p:nvPr/>
        </p:nvPicPr>
        <p:blipFill>
          <a:blip r:embed="rId6"/>
          <a:stretch>
            <a:fillRect/>
          </a:stretch>
        </p:blipFill>
        <p:spPr>
          <a:xfrm>
            <a:off x="622549" y="3827418"/>
            <a:ext cx="3104943" cy="2313182"/>
          </a:xfrm>
          <a:prstGeom prst="rect">
            <a:avLst/>
          </a:prstGeom>
        </p:spPr>
      </p:pic>
      <p:pic>
        <p:nvPicPr>
          <p:cNvPr id="4" name="Picture 3">
            <a:extLst>
              <a:ext uri="{FF2B5EF4-FFF2-40B4-BE49-F238E27FC236}">
                <a16:creationId xmlns:a16="http://schemas.microsoft.com/office/drawing/2014/main" id="{58B496FA-9347-41CE-9672-85F4768B8CFC}"/>
              </a:ext>
            </a:extLst>
          </p:cNvPr>
          <p:cNvPicPr>
            <a:picLocks noChangeAspect="1"/>
          </p:cNvPicPr>
          <p:nvPr/>
        </p:nvPicPr>
        <p:blipFill>
          <a:blip r:embed="rId7"/>
          <a:stretch>
            <a:fillRect/>
          </a:stretch>
        </p:blipFill>
        <p:spPr>
          <a:xfrm>
            <a:off x="622549" y="733906"/>
            <a:ext cx="3122143" cy="2294775"/>
          </a:xfrm>
          <a:prstGeom prst="rect">
            <a:avLst/>
          </a:prstGeom>
        </p:spPr>
      </p:pic>
      <p:sp>
        <p:nvSpPr>
          <p:cNvPr id="10" name="Star: 5 Points 9">
            <a:extLst>
              <a:ext uri="{FF2B5EF4-FFF2-40B4-BE49-F238E27FC236}">
                <a16:creationId xmlns:a16="http://schemas.microsoft.com/office/drawing/2014/main" id="{5669461D-8D6A-4103-8A13-93B2C15C1707}"/>
              </a:ext>
            </a:extLst>
          </p:cNvPr>
          <p:cNvSpPr/>
          <p:nvPr/>
        </p:nvSpPr>
        <p:spPr>
          <a:xfrm>
            <a:off x="6970644" y="4844861"/>
            <a:ext cx="318052" cy="2782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Architecture Review (2006)</a:t>
            </a:r>
          </a:p>
        </p:txBody>
      </p:sp>
    </p:spTree>
    <p:extLst>
      <p:ext uri="{BB962C8B-B14F-4D97-AF65-F5344CB8AC3E}">
        <p14:creationId xmlns:p14="http://schemas.microsoft.com/office/powerpoint/2010/main" val="4022437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(2006)</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a:t>
            </a:r>
            <a:r>
              <a:rPr lang="en-US" sz="2000" dirty="0"/>
              <a:t>: Small scale client-server PowerBuilder/Sybase hosted on Citrix delivered to large customer base (Toyota dealers, John Deere dealers, and many other</a:t>
            </a:r>
          </a:p>
          <a:p>
            <a:r>
              <a:rPr lang="en-US" sz="2000" u="sng" dirty="0"/>
              <a:t>Tactics</a:t>
            </a:r>
            <a:r>
              <a:rPr lang="en-US" sz="2000" dirty="0"/>
              <a:t>: Deliver More Features (consider external/functional requirements only)</a:t>
            </a:r>
          </a:p>
          <a:p>
            <a:r>
              <a:rPr lang="en-US" sz="2000" u="sng" dirty="0"/>
              <a:t>Quality Attribute Priorities</a:t>
            </a:r>
            <a:r>
              <a:rPr lang="en-US" sz="2000" dirty="0"/>
              <a:t>: “Usability” and new functionality at any cost</a:t>
            </a:r>
          </a:p>
          <a:p>
            <a:r>
              <a:rPr lang="en-US" sz="2000" dirty="0"/>
              <a:t>Quality Issues: Reliability, Modifiability, Performance, Testability </a:t>
            </a:r>
          </a:p>
          <a:p>
            <a:r>
              <a:rPr lang="en-US" sz="2000" dirty="0"/>
              <a:t>“It looks like they have been programming for the last years as if they only had two weeks to live”</a:t>
            </a:r>
          </a:p>
          <a:p>
            <a:r>
              <a:rPr lang="en-US" sz="2000" dirty="0"/>
              <a:t>Waterfall process with year plus releases often delayed</a:t>
            </a:r>
          </a:p>
          <a:p>
            <a:r>
              <a:rPr lang="en-US" sz="2000" dirty="0"/>
              <a:t>Configuration management and deployment issues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854586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32618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…Four Years Go By…</a:t>
            </a:r>
          </a:p>
        </p:txBody>
      </p:sp>
    </p:spTree>
    <p:extLst>
      <p:ext uri="{BB962C8B-B14F-4D97-AF65-F5344CB8AC3E}">
        <p14:creationId xmlns:p14="http://schemas.microsoft.com/office/powerpoint/2010/main" val="39645603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That Fateful Day (2010)</a:t>
            </a:r>
          </a:p>
        </p:txBody>
      </p:sp>
    </p:spTree>
    <p:extLst>
      <p:ext uri="{BB962C8B-B14F-4D97-AF65-F5344CB8AC3E}">
        <p14:creationId xmlns:p14="http://schemas.microsoft.com/office/powerpoint/2010/main" val="20731224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03299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And Then</a:t>
            </a:r>
          </a:p>
        </p:txBody>
      </p:sp>
    </p:spTree>
    <p:extLst>
      <p:ext uri="{BB962C8B-B14F-4D97-AF65-F5344CB8AC3E}">
        <p14:creationId xmlns:p14="http://schemas.microsoft.com/office/powerpoint/2010/main" val="14929258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It Got Worse</a:t>
            </a:r>
          </a:p>
        </p:txBody>
      </p:sp>
    </p:spTree>
    <p:extLst>
      <p:ext uri="{BB962C8B-B14F-4D97-AF65-F5344CB8AC3E}">
        <p14:creationId xmlns:p14="http://schemas.microsoft.com/office/powerpoint/2010/main" val="89254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Sprint 4 Planning</a:t>
            </a:r>
          </a:p>
        </p:txBody>
      </p:sp>
    </p:spTree>
    <p:extLst>
      <p:ext uri="{BB962C8B-B14F-4D97-AF65-F5344CB8AC3E}">
        <p14:creationId xmlns:p14="http://schemas.microsoft.com/office/powerpoint/2010/main" val="9989545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(2011)</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Patterns</a:t>
            </a:r>
            <a:r>
              <a:rPr lang="en-US" sz="2000" dirty="0"/>
              <a:t>: Small scale client-server PowerBuilder/Sybase hosted on Citrix delivered to a smaller customer base of John Deere dealers</a:t>
            </a:r>
          </a:p>
          <a:p>
            <a:r>
              <a:rPr lang="en-US" sz="2000" dirty="0"/>
              <a:t>Strangler Pattern to encapsulate sections of functionality and move it to a multi-tier pattern with .NET environment and Web access</a:t>
            </a:r>
          </a:p>
          <a:p>
            <a:r>
              <a:rPr lang="en-US" sz="2000" u="sng" dirty="0"/>
              <a:t>Tactics</a:t>
            </a:r>
            <a:r>
              <a:rPr lang="en-US" sz="2000" dirty="0"/>
              <a:t>: </a:t>
            </a:r>
            <a:r>
              <a:rPr lang="en-US" sz="2000" strike="sngStrike" dirty="0"/>
              <a:t>Deliver More Features (consider external/functional requirements only)</a:t>
            </a:r>
            <a:r>
              <a:rPr lang="en-US" sz="2000" dirty="0"/>
              <a:t> Stop breaking </a:t>
            </a:r>
            <a:r>
              <a:rPr lang="en-US" sz="2000" dirty="0" err="1"/>
              <a:t>sh</a:t>
            </a:r>
            <a:r>
              <a:rPr lang="en-US" sz="2000" dirty="0"/>
              <a:t>-t by only making safe fixes (prioritize defects by safe-fix criteria), Multi-GL only new feature, agile releases every few months, </a:t>
            </a:r>
            <a:r>
              <a:rPr lang="en-US" sz="2000" b="1" dirty="0" err="1"/>
              <a:t>Genba</a:t>
            </a:r>
            <a:r>
              <a:rPr lang="en-US" sz="2000" b="1" dirty="0"/>
              <a:t>*</a:t>
            </a:r>
            <a:r>
              <a:rPr lang="en-US" sz="2000" dirty="0"/>
              <a:t> </a:t>
            </a:r>
          </a:p>
          <a:p>
            <a:r>
              <a:rPr lang="en-US" sz="2000" u="sng" dirty="0"/>
              <a:t>Quality Attribute Priorities</a:t>
            </a:r>
            <a:r>
              <a:rPr lang="en-US" sz="2000" dirty="0"/>
              <a:t>: Performance is the new Usability, Reliability, and Testability</a:t>
            </a:r>
          </a:p>
          <a:p>
            <a:endParaRPr lang="en-US" sz="2000" dirty="0"/>
          </a:p>
          <a:p>
            <a:pPr marL="0" indent="0">
              <a:buNone/>
            </a:pPr>
            <a:r>
              <a:rPr lang="en-US" sz="2000" dirty="0"/>
              <a:t>Personal Skill Improvement: I learned how to apologize with the best of them… and how to listen</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973947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1.0</a:t>
            </a:r>
          </a:p>
        </p:txBody>
      </p:sp>
    </p:spTree>
    <p:extLst>
      <p:ext uri="{BB962C8B-B14F-4D97-AF65-F5344CB8AC3E}">
        <p14:creationId xmlns:p14="http://schemas.microsoft.com/office/powerpoint/2010/main" val="2138256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By Release… Introduce Fewer Defects </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81015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2.0</a:t>
            </a:r>
          </a:p>
        </p:txBody>
      </p:sp>
    </p:spTree>
    <p:extLst>
      <p:ext uri="{BB962C8B-B14F-4D97-AF65-F5344CB8AC3E}">
        <p14:creationId xmlns:p14="http://schemas.microsoft.com/office/powerpoint/2010/main" val="5579758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and Fixed By Release through 15 May 2012</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965013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3.0</a:t>
            </a:r>
          </a:p>
        </p:txBody>
      </p:sp>
    </p:spTree>
    <p:extLst>
      <p:ext uri="{BB962C8B-B14F-4D97-AF65-F5344CB8AC3E}">
        <p14:creationId xmlns:p14="http://schemas.microsoft.com/office/powerpoint/2010/main" val="38407099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25864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6391532" y="1746176"/>
            <a:ext cx="1353600" cy="0"/>
          </a:xfrm>
          <a:prstGeom prst="straightConnector1">
            <a:avLst/>
          </a:prstGeom>
          <a:solidFill>
            <a:schemeClr val="accent1"/>
          </a:solidFill>
          <a:ln w="38100" cap="flat" cmpd="sng" algn="ctr">
            <a:solidFill>
              <a:schemeClr val="tx1"/>
            </a:solidFill>
            <a:prstDash val="solid"/>
            <a:round/>
            <a:headEnd type="arrow"/>
            <a:tailEnd type="arrow"/>
          </a:ln>
          <a:effectLst/>
        </p:spPr>
      </p:cxnSp>
      <p:cxnSp>
        <p:nvCxnSpPr>
          <p:cNvPr id="7" name="Straight Connector 6"/>
          <p:cNvCxnSpPr/>
          <p:nvPr/>
        </p:nvCxnSpPr>
        <p:spPr bwMode="auto">
          <a:xfrm>
            <a:off x="6384000" y="1645376"/>
            <a:ext cx="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7737600" y="1645376"/>
            <a:ext cx="2160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1"/>
          <p:cNvSpPr txBox="1"/>
          <p:nvPr/>
        </p:nvSpPr>
        <p:spPr>
          <a:xfrm>
            <a:off x="6405600" y="1400576"/>
            <a:ext cx="1353600" cy="24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spcBef>
                <a:spcPct val="0"/>
              </a:spcBef>
              <a:spcAft>
                <a:spcPct val="0"/>
              </a:spcAft>
            </a:pPr>
            <a:r>
              <a:rPr lang="en-US" sz="1400" b="1" i="1" dirty="0">
                <a:solidFill>
                  <a:srgbClr val="000000"/>
                </a:solidFill>
                <a:latin typeface="Verdana"/>
              </a:rPr>
              <a:t>EQUIP</a:t>
            </a:r>
            <a:r>
              <a:rPr lang="en-US" sz="1400" b="1" dirty="0">
                <a:solidFill>
                  <a:srgbClr val="000000"/>
                </a:solidFill>
                <a:latin typeface="Verdana"/>
              </a:rPr>
              <a:t> 12.2</a:t>
            </a:r>
          </a:p>
        </p:txBody>
      </p:sp>
    </p:spTree>
    <p:extLst>
      <p:ext uri="{BB962C8B-B14F-4D97-AF65-F5344CB8AC3E}">
        <p14:creationId xmlns:p14="http://schemas.microsoft.com/office/powerpoint/2010/main" val="173399905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u="sng" dirty="0"/>
              <a:t>EQUIP 12.2 </a:t>
            </a:r>
            <a:r>
              <a:rPr lang="en-US" sz="1800" dirty="0"/>
              <a:t>Open Production Defects by Sprint </a:t>
            </a:r>
          </a:p>
        </p:txBody>
      </p:sp>
      <p:graphicFrame>
        <p:nvGraphicFramePr>
          <p:cNvPr id="4" name="Chart 3"/>
          <p:cNvGraphicFramePr/>
          <p:nvPr/>
        </p:nvGraphicFramePr>
        <p:xfrm>
          <a:off x="1750032" y="636998"/>
          <a:ext cx="8730769" cy="540420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3122400" y="838200"/>
            <a:ext cx="6883200" cy="731400"/>
          </a:xfrm>
          <a:prstGeom prst="straightConnector1">
            <a:avLst/>
          </a:prstGeom>
          <a:solidFill>
            <a:schemeClr val="accent1"/>
          </a:solidFill>
          <a:ln w="31750"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3792921661"/>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defRPr/>
            </a:pPr>
            <a:r>
              <a:rPr lang="en-US">
                <a:latin typeface="Verdana" pitchFamily="34" charset="0"/>
              </a:rPr>
              <a:t>|  Insert Presentation Title in View&gt;Master, View&gt;Header &amp; Footer | Month Day, YEAR</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A55AB4B0-39DD-41E9-BECB-B558D922A335}" type="slidenum">
              <a:rPr lang="en-US">
                <a:latin typeface="Verdana" pitchFamily="34" charset="0"/>
              </a:rPr>
              <a:pPr fontAlgn="base">
                <a:spcBef>
                  <a:spcPct val="0"/>
                </a:spcBef>
                <a:spcAft>
                  <a:spcPct val="0"/>
                </a:spcAft>
                <a:defRPr/>
              </a:pPr>
              <a:t>119</a:t>
            </a:fld>
            <a:endParaRPr lang="en-US">
              <a:latin typeface="Verdana" pitchFamily="34" charset="0"/>
            </a:endParaRPr>
          </a:p>
        </p:txBody>
      </p:sp>
      <p:graphicFrame>
        <p:nvGraphicFramePr>
          <p:cNvPr id="4" name="Chart 3"/>
          <p:cNvGraphicFramePr/>
          <p:nvPr/>
        </p:nvGraphicFramePr>
        <p:xfrm>
          <a:off x="1706880" y="626012"/>
          <a:ext cx="8817120" cy="531758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bwMode="auto">
          <a:xfrm>
            <a:off x="1890262" y="269876"/>
            <a:ext cx="8633738" cy="4789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fontAlgn="base" hangingPunct="0">
              <a:lnSpc>
                <a:spcPct val="90000"/>
              </a:lnSpc>
              <a:spcBef>
                <a:spcPct val="0"/>
              </a:spcBef>
              <a:spcAft>
                <a:spcPct val="0"/>
              </a:spcAft>
              <a:defRPr/>
            </a:pPr>
            <a:r>
              <a:rPr lang="en-US" b="1" kern="0" dirty="0">
                <a:solidFill>
                  <a:srgbClr val="367C2B"/>
                </a:solidFill>
                <a:latin typeface="Verdana"/>
              </a:rPr>
              <a:t>EQUIP 12.2 Story Points Delivered by Sprint </a:t>
            </a:r>
          </a:p>
        </p:txBody>
      </p:sp>
    </p:spTree>
    <p:extLst>
      <p:ext uri="{BB962C8B-B14F-4D97-AF65-F5344CB8AC3E}">
        <p14:creationId xmlns:p14="http://schemas.microsoft.com/office/powerpoint/2010/main" val="180285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8640D13-D749-ED45-B453-629B813D7262}"/>
              </a:ext>
            </a:extLst>
          </p:cNvPr>
          <p:cNvSpPr/>
          <p:nvPr/>
        </p:nvSpPr>
        <p:spPr>
          <a:xfrm>
            <a:off x="241004" y="3271925"/>
            <a:ext cx="1963482" cy="787296"/>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B6BF17E-3B24-AE46-8D77-B30D2C575167}"/>
              </a:ext>
            </a:extLst>
          </p:cNvPr>
          <p:cNvSpPr/>
          <p:nvPr/>
        </p:nvSpPr>
        <p:spPr>
          <a:xfrm>
            <a:off x="4500830" y="5495517"/>
            <a:ext cx="196348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3203436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19572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Brazil?</a:t>
            </a:r>
          </a:p>
        </p:txBody>
      </p:sp>
    </p:spTree>
    <p:extLst>
      <p:ext uri="{BB962C8B-B14F-4D97-AF65-F5344CB8AC3E}">
        <p14:creationId xmlns:p14="http://schemas.microsoft.com/office/powerpoint/2010/main" val="4383717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62A-A58A-064A-B0B2-EB7067C28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D4303E-4278-ED44-AED9-FD971C9CD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8323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More </a:t>
            </a:r>
            <a:r>
              <a:rPr lang="en-US" sz="4800" dirty="0" err="1"/>
              <a:t>SAFe</a:t>
            </a:r>
            <a:r>
              <a:rPr lang="en-US" sz="4800" dirty="0"/>
              <a:t> and how SDLCs </a:t>
            </a:r>
            <a:br>
              <a:rPr lang="en-US" sz="4800" dirty="0"/>
            </a:br>
            <a:r>
              <a:rPr lang="en-US" sz="4800" dirty="0"/>
              <a:t>impact testing</a:t>
            </a:r>
          </a:p>
        </p:txBody>
      </p:sp>
    </p:spTree>
    <p:extLst>
      <p:ext uri="{BB962C8B-B14F-4D97-AF65-F5344CB8AC3E}">
        <p14:creationId xmlns:p14="http://schemas.microsoft.com/office/powerpoint/2010/main" val="18200859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00878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rmAutofit fontScale="32500" lnSpcReduction="20000"/>
          </a:bodyPr>
          <a:lstStyle/>
          <a:p>
            <a:r>
              <a:rPr lang="en-US" sz="5500" dirty="0"/>
              <a:t>Never underestimate the value of good design and implementation (for testability, encapsulation, etc.) on the economics of testing… You can’t afford to test in quality!</a:t>
            </a:r>
          </a:p>
          <a:p>
            <a:r>
              <a:rPr lang="en-US" sz="5500" dirty="0"/>
              <a:t>Defects are exponentially more expensive to fix the longer the exist.</a:t>
            </a:r>
          </a:p>
          <a:p>
            <a:pPr lvl="1">
              <a:buFont typeface="Wingdings" panose="05000000000000000000" pitchFamily="2" charset="2"/>
              <a:buChar char="§"/>
            </a:pPr>
            <a:r>
              <a:rPr lang="en-US" sz="5100" dirty="0"/>
              <a:t>Unit - $200</a:t>
            </a:r>
          </a:p>
          <a:p>
            <a:pPr lvl="1">
              <a:buFont typeface="Wingdings" panose="05000000000000000000" pitchFamily="2" charset="2"/>
              <a:buChar char="§"/>
            </a:pPr>
            <a:r>
              <a:rPr lang="en-US" sz="5100" dirty="0"/>
              <a:t>Integration - $600</a:t>
            </a:r>
          </a:p>
          <a:p>
            <a:pPr lvl="1">
              <a:buFont typeface="Wingdings" panose="05000000000000000000" pitchFamily="2" charset="2"/>
              <a:buChar char="§"/>
            </a:pPr>
            <a:r>
              <a:rPr lang="en-US" sz="5100" dirty="0"/>
              <a:t>User Acceptance - $6,000</a:t>
            </a:r>
          </a:p>
          <a:p>
            <a:pPr lvl="1">
              <a:buFont typeface="Wingdings" panose="05000000000000000000" pitchFamily="2" charset="2"/>
              <a:buChar char="§"/>
            </a:pPr>
            <a:r>
              <a:rPr lang="en-US" sz="5100" dirty="0"/>
              <a:t>Production - $100,000+</a:t>
            </a:r>
          </a:p>
          <a:p>
            <a:r>
              <a:rPr lang="en-US" sz="5500" dirty="0"/>
              <a:t>Performance issues are often the most difficult and expensive defects to fix. They are often not found until the application if running under production load… which is often only when it is in production.</a:t>
            </a:r>
          </a:p>
          <a:p>
            <a:r>
              <a:rPr lang="en-US" sz="5500" dirty="0"/>
              <a:t>The permutations of modern software features, data, tools, environments, etc. quickly becomes unmanageable. Testability needs to be goal of nearly all non-trivial applications. </a:t>
            </a:r>
          </a:p>
          <a:p>
            <a:r>
              <a:rPr lang="en-US" sz="5500" dirty="0"/>
              <a:t>Developers need to be responsible for product quality. Tester should be able to minimize that chance that a defect makes it to production. </a:t>
            </a:r>
          </a:p>
          <a:p>
            <a:r>
              <a:rPr lang="en-US" sz="55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40877847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727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12206"/>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1576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Sprint 4 Planning – Themes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Sprint 4 Themes Include:</a:t>
            </a:r>
          </a:p>
          <a:p>
            <a:r>
              <a:rPr lang="en-US" sz="2000" dirty="0"/>
              <a:t>Moving from Requirements to Project Planning/Tracking and Testing</a:t>
            </a:r>
          </a:p>
          <a:p>
            <a:r>
              <a:rPr lang="en-US" sz="2000" dirty="0"/>
              <a:t>Plan &amp; Document Project Management practices</a:t>
            </a:r>
          </a:p>
          <a:p>
            <a:r>
              <a:rPr lang="en-US" sz="2000" dirty="0"/>
              <a:t>Testing &amp; Test-Driven Development</a:t>
            </a:r>
          </a:p>
          <a:p>
            <a:r>
              <a:rPr lang="en-US" sz="2000" dirty="0"/>
              <a:t>Architectural Analysis</a:t>
            </a:r>
          </a:p>
          <a:p>
            <a:r>
              <a:rPr lang="en-US" sz="2000" dirty="0"/>
              <a:t>Technical software as a service finalization in preparation for Final Projects</a:t>
            </a:r>
          </a:p>
          <a:p>
            <a:r>
              <a:rPr lang="en-US" sz="2000" dirty="0"/>
              <a:t>Changes &amp; Clarifications in Syllabus including Exams and Schedule</a:t>
            </a:r>
          </a:p>
          <a:p>
            <a:r>
              <a:rPr lang="en-US" sz="2000" dirty="0"/>
              <a:t>Continued move toward less prescriptive assignments</a:t>
            </a:r>
          </a:p>
        </p:txBody>
      </p:sp>
    </p:spTree>
    <p:extLst>
      <p:ext uri="{BB962C8B-B14F-4D97-AF65-F5344CB8AC3E}">
        <p14:creationId xmlns:p14="http://schemas.microsoft.com/office/powerpoint/2010/main" val="1210089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966051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33679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4222469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3026052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808793"/>
          </a:xfrm>
        </p:spPr>
        <p:txBody>
          <a:bodyPr>
            <a:normAutofit/>
          </a:bodyPr>
          <a:lstStyle/>
          <a:p>
            <a:r>
              <a:rPr lang="en-US" sz="4800" dirty="0"/>
              <a:t>Lab (report-out at 12:08)</a:t>
            </a:r>
          </a:p>
        </p:txBody>
      </p:sp>
      <p:sp>
        <p:nvSpPr>
          <p:cNvPr id="3" name="Content Placeholder 2">
            <a:extLst>
              <a:ext uri="{FF2B5EF4-FFF2-40B4-BE49-F238E27FC236}">
                <a16:creationId xmlns:a16="http://schemas.microsoft.com/office/drawing/2014/main" id="{384C868E-346E-4359-BF4F-AAEC6F6AA8BC}"/>
              </a:ext>
            </a:extLst>
          </p:cNvPr>
          <p:cNvSpPr txBox="1">
            <a:spLocks/>
          </p:cNvSpPr>
          <p:nvPr/>
        </p:nvSpPr>
        <p:spPr>
          <a:xfrm>
            <a:off x="838199" y="2019869"/>
            <a:ext cx="10515601" cy="4715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800" u="sng" dirty="0"/>
              <a:t>Lab Activities:</a:t>
            </a:r>
          </a:p>
          <a:p>
            <a:pPr marL="457200" indent="-457200" algn="l">
              <a:spcBef>
                <a:spcPts val="600"/>
              </a:spcBef>
              <a:buFont typeface="+mj-lt"/>
              <a:buAutoNum type="arabicPeriod"/>
            </a:pPr>
            <a:r>
              <a:rPr lang="en-US" sz="1800" dirty="0"/>
              <a:t>I need two volunteers to demo setting up a local NodeJS application… you can record it and submit the recording if you prefer </a:t>
            </a:r>
          </a:p>
          <a:p>
            <a:pPr marL="457200" indent="-457200" algn="l">
              <a:spcBef>
                <a:spcPts val="600"/>
              </a:spcBef>
              <a:buFont typeface="+mj-lt"/>
              <a:buAutoNum type="arabicPeriod"/>
            </a:pPr>
            <a:r>
              <a:rPr lang="en-US" sz="1800" dirty="0"/>
              <a:t>I need two volunteers to demo setting up a Azure NodeJS application… you can record it and submit the recording if you prefer </a:t>
            </a:r>
          </a:p>
          <a:p>
            <a:pPr marL="457200" indent="-457200" algn="l">
              <a:spcBef>
                <a:spcPts val="600"/>
              </a:spcBef>
              <a:buFont typeface="+mj-lt"/>
              <a:buAutoNum type="arabicPeriod"/>
            </a:pPr>
            <a:r>
              <a:rPr lang="en-US" sz="1800" dirty="0"/>
              <a:t>Complete initial Sprint 4 Discussion Board (DB) post… during class</a:t>
            </a:r>
          </a:p>
          <a:p>
            <a:pPr marL="457200" indent="-457200" algn="l">
              <a:spcBef>
                <a:spcPts val="600"/>
              </a:spcBef>
              <a:buFont typeface="+mj-lt"/>
              <a:buAutoNum type="arabicPeriod"/>
            </a:pPr>
            <a:r>
              <a:rPr lang="en-US" sz="1800" dirty="0"/>
              <a:t>Review and respond back (test/verify) to at least one DB post from a classmate… during class</a:t>
            </a:r>
          </a:p>
          <a:p>
            <a:pPr marL="457200" indent="-457200" algn="l">
              <a:spcBef>
                <a:spcPts val="600"/>
              </a:spcBef>
              <a:buFont typeface="+mj-lt"/>
              <a:buAutoNum type="arabicPeriod"/>
            </a:pPr>
            <a:r>
              <a:rPr lang="en-US" sz="1800" dirty="0"/>
              <a:t>Submit </a:t>
            </a:r>
            <a:r>
              <a:rPr lang="en-US" sz="1800" u="sng" dirty="0"/>
              <a:t>ALL</a:t>
            </a:r>
            <a:r>
              <a:rPr lang="en-US" sz="1800" dirty="0"/>
              <a:t> completed Presentations, Demos, and Roles played by the end of the day</a:t>
            </a:r>
          </a:p>
          <a:p>
            <a:pPr marL="457200" indent="-457200" algn="l">
              <a:spcBef>
                <a:spcPts val="600"/>
              </a:spcBef>
              <a:buFont typeface="+mj-lt"/>
              <a:buAutoNum type="arabicPeriod"/>
            </a:pPr>
            <a:r>
              <a:rPr lang="en-US" sz="1800" dirty="0"/>
              <a:t>Work on Team Backlog items</a:t>
            </a:r>
          </a:p>
        </p:txBody>
      </p:sp>
    </p:spTree>
    <p:extLst>
      <p:ext uri="{BB962C8B-B14F-4D97-AF65-F5344CB8AC3E}">
        <p14:creationId xmlns:p14="http://schemas.microsoft.com/office/powerpoint/2010/main" val="6207319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837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30332117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41065810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a good metric?</a:t>
            </a:r>
          </a:p>
          <a:p>
            <a:r>
              <a:rPr lang="en-US" sz="2000" dirty="0"/>
              <a:t>Easy to measure and understand</a:t>
            </a:r>
          </a:p>
          <a:p>
            <a:r>
              <a:rPr lang="en-US" sz="2000" dirty="0"/>
              <a:t>Good approximation of reality… good correlation to performance</a:t>
            </a:r>
          </a:p>
          <a:p>
            <a:r>
              <a:rPr lang="en-US" sz="2000" dirty="0"/>
              <a:t>Drives positive behavior/action</a:t>
            </a:r>
          </a:p>
          <a:p>
            <a:r>
              <a:rPr lang="en-US" sz="2000" dirty="0"/>
              <a:t>Discourages “gaming the system”… and the impact of “gaming” is limited</a:t>
            </a:r>
          </a:p>
          <a:p>
            <a:r>
              <a:rPr lang="en-US" sz="2000" dirty="0"/>
              <a:t>Meaningful to the group that can impact the measurement</a:t>
            </a:r>
          </a:p>
          <a:p>
            <a:r>
              <a:rPr lang="en-US" sz="2000" dirty="0"/>
              <a:t>Comparable to other teams or companies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8956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4018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6560524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 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measure productivity 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910795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Release/PSI Planning</a:t>
            </a:r>
          </a:p>
        </p:txBody>
      </p:sp>
    </p:spTree>
    <p:extLst>
      <p:ext uri="{BB962C8B-B14F-4D97-AF65-F5344CB8AC3E}">
        <p14:creationId xmlns:p14="http://schemas.microsoft.com/office/powerpoint/2010/main" val="4008332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50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6" name="Picture 5">
            <a:extLst>
              <a:ext uri="{FF2B5EF4-FFF2-40B4-BE49-F238E27FC236}">
                <a16:creationId xmlns:a16="http://schemas.microsoft.com/office/drawing/2014/main" id="{B97B6EC3-A9CB-4225-9136-DD88B6EB3769}"/>
              </a:ext>
            </a:extLst>
          </p:cNvPr>
          <p:cNvPicPr>
            <a:picLocks noChangeAspect="1"/>
          </p:cNvPicPr>
          <p:nvPr/>
        </p:nvPicPr>
        <p:blipFill>
          <a:blip r:embed="rId2"/>
          <a:stretch>
            <a:fillRect/>
          </a:stretch>
        </p:blipFill>
        <p:spPr>
          <a:xfrm>
            <a:off x="949979" y="1972497"/>
            <a:ext cx="3588028" cy="978553"/>
          </a:xfrm>
          <a:prstGeom prst="rect">
            <a:avLst/>
          </a:prstGeom>
        </p:spPr>
      </p:pic>
      <p:pic>
        <p:nvPicPr>
          <p:cNvPr id="8" name="Picture 7">
            <a:extLst>
              <a:ext uri="{FF2B5EF4-FFF2-40B4-BE49-F238E27FC236}">
                <a16:creationId xmlns:a16="http://schemas.microsoft.com/office/drawing/2014/main" id="{80773B42-E578-486D-B5ED-5CC28DE4C231}"/>
              </a:ext>
            </a:extLst>
          </p:cNvPr>
          <p:cNvPicPr>
            <a:picLocks noChangeAspect="1"/>
          </p:cNvPicPr>
          <p:nvPr/>
        </p:nvPicPr>
        <p:blipFill>
          <a:blip r:embed="rId3"/>
          <a:stretch>
            <a:fillRect/>
          </a:stretch>
        </p:blipFill>
        <p:spPr>
          <a:xfrm>
            <a:off x="5968252" y="3099838"/>
            <a:ext cx="3258951" cy="1001826"/>
          </a:xfrm>
          <a:prstGeom prst="rect">
            <a:avLst/>
          </a:prstGeom>
        </p:spPr>
      </p:pic>
      <p:pic>
        <p:nvPicPr>
          <p:cNvPr id="9" name="Picture 8">
            <a:extLst>
              <a:ext uri="{FF2B5EF4-FFF2-40B4-BE49-F238E27FC236}">
                <a16:creationId xmlns:a16="http://schemas.microsoft.com/office/drawing/2014/main" id="{79A217C6-C18F-4312-803B-BB9576966474}"/>
              </a:ext>
            </a:extLst>
          </p:cNvPr>
          <p:cNvPicPr>
            <a:picLocks noChangeAspect="1"/>
          </p:cNvPicPr>
          <p:nvPr/>
        </p:nvPicPr>
        <p:blipFill>
          <a:blip r:embed="rId4"/>
          <a:stretch>
            <a:fillRect/>
          </a:stretch>
        </p:blipFill>
        <p:spPr>
          <a:xfrm>
            <a:off x="1745877" y="4652081"/>
            <a:ext cx="6669018" cy="1001826"/>
          </a:xfrm>
          <a:prstGeom prst="rect">
            <a:avLst/>
          </a:prstGeom>
        </p:spPr>
      </p:pic>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5"/>
          <a:stretch>
            <a:fillRect/>
          </a:stretch>
        </p:blipFill>
        <p:spPr>
          <a:xfrm>
            <a:off x="3834429" y="6116920"/>
            <a:ext cx="7647213" cy="300598"/>
          </a:xfrm>
          <a:prstGeom prst="rect">
            <a:avLst/>
          </a:prstGeom>
        </p:spPr>
      </p:pic>
    </p:spTree>
    <p:extLst>
      <p:ext uri="{BB962C8B-B14F-4D97-AF65-F5344CB8AC3E}">
        <p14:creationId xmlns:p14="http://schemas.microsoft.com/office/powerpoint/2010/main" val="40929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2"/>
          <a:stretch>
            <a:fillRect/>
          </a:stretch>
        </p:blipFill>
        <p:spPr>
          <a:xfrm>
            <a:off x="2079588" y="5135285"/>
            <a:ext cx="7647213" cy="300598"/>
          </a:xfrm>
          <a:prstGeom prst="rect">
            <a:avLst/>
          </a:prstGeom>
        </p:spPr>
      </p:pic>
      <p:pic>
        <p:nvPicPr>
          <p:cNvPr id="3" name="Picture 2">
            <a:extLst>
              <a:ext uri="{FF2B5EF4-FFF2-40B4-BE49-F238E27FC236}">
                <a16:creationId xmlns:a16="http://schemas.microsoft.com/office/drawing/2014/main" id="{FF8E4B6E-2B84-431A-B638-C6131FA178FD}"/>
              </a:ext>
            </a:extLst>
          </p:cNvPr>
          <p:cNvPicPr>
            <a:picLocks noChangeAspect="1"/>
          </p:cNvPicPr>
          <p:nvPr/>
        </p:nvPicPr>
        <p:blipFill>
          <a:blip r:embed="rId3"/>
          <a:stretch>
            <a:fillRect/>
          </a:stretch>
        </p:blipFill>
        <p:spPr>
          <a:xfrm>
            <a:off x="942975" y="1774450"/>
            <a:ext cx="5592917" cy="847725"/>
          </a:xfrm>
          <a:prstGeom prst="rect">
            <a:avLst/>
          </a:prstGeom>
        </p:spPr>
      </p:pic>
      <p:pic>
        <p:nvPicPr>
          <p:cNvPr id="4" name="Picture 3">
            <a:extLst>
              <a:ext uri="{FF2B5EF4-FFF2-40B4-BE49-F238E27FC236}">
                <a16:creationId xmlns:a16="http://schemas.microsoft.com/office/drawing/2014/main" id="{9CF164ED-65C5-4036-A0F4-7B0F1095FAF1}"/>
              </a:ext>
            </a:extLst>
          </p:cNvPr>
          <p:cNvPicPr>
            <a:picLocks noChangeAspect="1"/>
          </p:cNvPicPr>
          <p:nvPr/>
        </p:nvPicPr>
        <p:blipFill>
          <a:blip r:embed="rId4"/>
          <a:stretch>
            <a:fillRect/>
          </a:stretch>
        </p:blipFill>
        <p:spPr>
          <a:xfrm>
            <a:off x="6096000" y="3288180"/>
            <a:ext cx="2895600" cy="762000"/>
          </a:xfrm>
          <a:prstGeom prst="rect">
            <a:avLst/>
          </a:prstGeom>
        </p:spPr>
      </p:pic>
    </p:spTree>
    <p:extLst>
      <p:ext uri="{BB962C8B-B14F-4D97-AF65-F5344CB8AC3E}">
        <p14:creationId xmlns:p14="http://schemas.microsoft.com/office/powerpoint/2010/main" val="16260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grpSp>
        <p:nvGrpSpPr>
          <p:cNvPr id="5" name="Group 4">
            <a:extLst>
              <a:ext uri="{FF2B5EF4-FFF2-40B4-BE49-F238E27FC236}">
                <a16:creationId xmlns:a16="http://schemas.microsoft.com/office/drawing/2014/main" id="{99EE77C0-CED6-4A50-99F2-7DAA0CBFD71B}"/>
              </a:ext>
            </a:extLst>
          </p:cNvPr>
          <p:cNvGrpSpPr/>
          <p:nvPr/>
        </p:nvGrpSpPr>
        <p:grpSpPr>
          <a:xfrm>
            <a:off x="2871227" y="4109557"/>
            <a:ext cx="9048068" cy="2115510"/>
            <a:chOff x="914680" y="2066364"/>
            <a:chExt cx="9048068" cy="2115510"/>
          </a:xfrm>
        </p:grpSpPr>
        <p:pic>
          <p:nvPicPr>
            <p:cNvPr id="3" name="Picture 2">
              <a:extLst>
                <a:ext uri="{FF2B5EF4-FFF2-40B4-BE49-F238E27FC236}">
                  <a16:creationId xmlns:a16="http://schemas.microsoft.com/office/drawing/2014/main" id="{6E86508F-96D4-4C73-95BD-F718007B5499}"/>
                </a:ext>
              </a:extLst>
            </p:cNvPr>
            <p:cNvPicPr>
              <a:picLocks noChangeAspect="1"/>
            </p:cNvPicPr>
            <p:nvPr/>
          </p:nvPicPr>
          <p:blipFill>
            <a:blip r:embed="rId2"/>
            <a:stretch>
              <a:fillRect/>
            </a:stretch>
          </p:blipFill>
          <p:spPr>
            <a:xfrm>
              <a:off x="914680" y="2066364"/>
              <a:ext cx="9048068" cy="764241"/>
            </a:xfrm>
            <a:prstGeom prst="rect">
              <a:avLst/>
            </a:prstGeom>
          </p:spPr>
        </p:pic>
        <p:pic>
          <p:nvPicPr>
            <p:cNvPr id="4" name="Picture 3">
              <a:extLst>
                <a:ext uri="{FF2B5EF4-FFF2-40B4-BE49-F238E27FC236}">
                  <a16:creationId xmlns:a16="http://schemas.microsoft.com/office/drawing/2014/main" id="{797B1EF6-E4D8-4A49-BF42-98244353F5E3}"/>
                </a:ext>
              </a:extLst>
            </p:cNvPr>
            <p:cNvPicPr>
              <a:picLocks noChangeAspect="1"/>
            </p:cNvPicPr>
            <p:nvPr/>
          </p:nvPicPr>
          <p:blipFill>
            <a:blip r:embed="rId3"/>
            <a:stretch>
              <a:fillRect/>
            </a:stretch>
          </p:blipFill>
          <p:spPr>
            <a:xfrm>
              <a:off x="1397653" y="2967037"/>
              <a:ext cx="7652218" cy="1214837"/>
            </a:xfrm>
            <a:prstGeom prst="rect">
              <a:avLst/>
            </a:prstGeom>
          </p:spPr>
        </p:pic>
      </p:grpSp>
      <p:grpSp>
        <p:nvGrpSpPr>
          <p:cNvPr id="13" name="Group 12">
            <a:extLst>
              <a:ext uri="{FF2B5EF4-FFF2-40B4-BE49-F238E27FC236}">
                <a16:creationId xmlns:a16="http://schemas.microsoft.com/office/drawing/2014/main" id="{C799A6D1-1605-4FA7-9F51-7531FD8C9782}"/>
              </a:ext>
            </a:extLst>
          </p:cNvPr>
          <p:cNvGrpSpPr/>
          <p:nvPr/>
        </p:nvGrpSpPr>
        <p:grpSpPr>
          <a:xfrm>
            <a:off x="838200" y="1690688"/>
            <a:ext cx="9185474" cy="1720733"/>
            <a:chOff x="4940673" y="2179964"/>
            <a:chExt cx="6667500" cy="1249036"/>
          </a:xfrm>
        </p:grpSpPr>
        <p:pic>
          <p:nvPicPr>
            <p:cNvPr id="14" name="Picture 13">
              <a:extLst>
                <a:ext uri="{FF2B5EF4-FFF2-40B4-BE49-F238E27FC236}">
                  <a16:creationId xmlns:a16="http://schemas.microsoft.com/office/drawing/2014/main" id="{EF218D75-F9B5-4883-8CAB-D0440520B6AB}"/>
                </a:ext>
              </a:extLst>
            </p:cNvPr>
            <p:cNvPicPr>
              <a:picLocks noChangeAspect="1"/>
            </p:cNvPicPr>
            <p:nvPr/>
          </p:nvPicPr>
          <p:blipFill>
            <a:blip r:embed="rId4"/>
            <a:stretch>
              <a:fillRect/>
            </a:stretch>
          </p:blipFill>
          <p:spPr>
            <a:xfrm>
              <a:off x="4940673" y="2179964"/>
              <a:ext cx="6667500" cy="552450"/>
            </a:xfrm>
            <a:prstGeom prst="rect">
              <a:avLst/>
            </a:prstGeom>
          </p:spPr>
        </p:pic>
        <p:pic>
          <p:nvPicPr>
            <p:cNvPr id="15" name="Picture 14">
              <a:extLst>
                <a:ext uri="{FF2B5EF4-FFF2-40B4-BE49-F238E27FC236}">
                  <a16:creationId xmlns:a16="http://schemas.microsoft.com/office/drawing/2014/main" id="{CF5423D6-30D2-4051-9756-353B42CE89DE}"/>
                </a:ext>
              </a:extLst>
            </p:cNvPr>
            <p:cNvPicPr>
              <a:picLocks noChangeAspect="1"/>
            </p:cNvPicPr>
            <p:nvPr/>
          </p:nvPicPr>
          <p:blipFill>
            <a:blip r:embed="rId5"/>
            <a:stretch>
              <a:fillRect/>
            </a:stretch>
          </p:blipFill>
          <p:spPr>
            <a:xfrm>
              <a:off x="5180760" y="2895600"/>
              <a:ext cx="5972175" cy="533400"/>
            </a:xfrm>
            <a:prstGeom prst="rect">
              <a:avLst/>
            </a:prstGeom>
          </p:spPr>
        </p:pic>
      </p:grpSp>
    </p:spTree>
    <p:extLst>
      <p:ext uri="{BB962C8B-B14F-4D97-AF65-F5344CB8AC3E}">
        <p14:creationId xmlns:p14="http://schemas.microsoft.com/office/powerpoint/2010/main" val="395267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307506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Observation</a:t>
            </a:r>
          </a:p>
        </p:txBody>
      </p:sp>
    </p:spTree>
    <p:extLst>
      <p:ext uri="{BB962C8B-B14F-4D97-AF65-F5344CB8AC3E}">
        <p14:creationId xmlns:p14="http://schemas.microsoft.com/office/powerpoint/2010/main" val="24068372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230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Sprint 4 Planning (external)</a:t>
            </a:r>
          </a:p>
        </p:txBody>
      </p:sp>
    </p:spTree>
    <p:extLst>
      <p:ext uri="{BB962C8B-B14F-4D97-AF65-F5344CB8AC3E}">
        <p14:creationId xmlns:p14="http://schemas.microsoft.com/office/powerpoint/2010/main" val="9932691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33784-A5EB-4849-8A09-0CC57D71CFBC}"/>
              </a:ext>
            </a:extLst>
          </p:cNvPr>
          <p:cNvSpPr txBox="1"/>
          <p:nvPr/>
        </p:nvSpPr>
        <p:spPr>
          <a:xfrm>
            <a:off x="10799196" y="2210463"/>
            <a:ext cx="583814" cy="369332"/>
          </a:xfrm>
          <a:prstGeom prst="rect">
            <a:avLst/>
          </a:prstGeom>
          <a:noFill/>
          <a:ln w="25400">
            <a:solidFill>
              <a:schemeClr val="tx1"/>
            </a:solidFill>
          </a:ln>
        </p:spPr>
        <p:txBody>
          <a:bodyPr wrap="none" rtlCol="0">
            <a:spAutoFit/>
          </a:bodyPr>
          <a:lstStyle/>
          <a:p>
            <a:pPr algn="ctr"/>
            <a:r>
              <a:rPr lang="en-US" dirty="0"/>
              <a:t>15%</a:t>
            </a:r>
          </a:p>
        </p:txBody>
      </p:sp>
      <p:sp>
        <p:nvSpPr>
          <p:cNvPr id="4" name="TextBox 3">
            <a:extLst>
              <a:ext uri="{FF2B5EF4-FFF2-40B4-BE49-F238E27FC236}">
                <a16:creationId xmlns:a16="http://schemas.microsoft.com/office/drawing/2014/main" id="{E4272E07-F4BC-4B6F-891C-323D887E245E}"/>
              </a:ext>
            </a:extLst>
          </p:cNvPr>
          <p:cNvSpPr txBox="1"/>
          <p:nvPr/>
        </p:nvSpPr>
        <p:spPr>
          <a:xfrm>
            <a:off x="10799196" y="5416163"/>
            <a:ext cx="583814" cy="369332"/>
          </a:xfrm>
          <a:prstGeom prst="rect">
            <a:avLst/>
          </a:prstGeom>
          <a:noFill/>
          <a:ln w="25400">
            <a:solidFill>
              <a:schemeClr val="tx1"/>
            </a:solidFill>
          </a:ln>
        </p:spPr>
        <p:txBody>
          <a:bodyPr wrap="none" rtlCol="0">
            <a:spAutoFit/>
          </a:bodyPr>
          <a:lstStyle/>
          <a:p>
            <a:pPr algn="ctr"/>
            <a:r>
              <a:rPr lang="en-US" dirty="0"/>
              <a:t>85%</a:t>
            </a:r>
          </a:p>
        </p:txBody>
      </p:sp>
    </p:spTree>
    <p:extLst>
      <p:ext uri="{BB962C8B-B14F-4D97-AF65-F5344CB8AC3E}">
        <p14:creationId xmlns:p14="http://schemas.microsoft.com/office/powerpoint/2010/main" val="294530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pPr>
              <a:spcBef>
                <a:spcPts val="600"/>
              </a:spcBef>
            </a:pPr>
            <a:r>
              <a:rPr lang="en-US" sz="4800" dirty="0"/>
              <a:t>Plan-and-Document Project Management practices</a:t>
            </a:r>
          </a:p>
        </p:txBody>
      </p:sp>
    </p:spTree>
    <p:extLst>
      <p:ext uri="{BB962C8B-B14F-4D97-AF65-F5344CB8AC3E}">
        <p14:creationId xmlns:p14="http://schemas.microsoft.com/office/powerpoint/2010/main" val="320327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4559279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4"/>
              </a:rPr>
              <a:t>Waterfall</a:t>
            </a:r>
            <a:r>
              <a:rPr lang="en-US" sz="3200" dirty="0"/>
              <a:t> vs </a:t>
            </a:r>
            <a:r>
              <a:rPr lang="en-US" sz="3200" dirty="0">
                <a:hlinkClick r:id="rId5"/>
              </a:rPr>
              <a:t>Iterative</a:t>
            </a:r>
            <a:r>
              <a:rPr lang="en-US" sz="3200" dirty="0"/>
              <a:t> vs </a:t>
            </a:r>
            <a:r>
              <a:rPr lang="en-US" sz="3200" dirty="0">
                <a:hlinkClick r:id="rId6"/>
              </a:rPr>
              <a:t>Agile</a:t>
            </a:r>
            <a:r>
              <a:rPr lang="en-US" sz="3200" dirty="0"/>
              <a:t> Requirements</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7"/>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8"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9"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10"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1"/>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2"/>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 (verification)</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 and validation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4139436"/>
      </p:ext>
    </p:extLst>
  </p:cSld>
  <p:clrMapOvr>
    <a:masterClrMapping/>
  </p:clrMapOvr>
  <mc:AlternateContent xmlns:mc="http://schemas.openxmlformats.org/markup-compatibility/2006" xmlns:p14="http://schemas.microsoft.com/office/powerpoint/2010/main">
    <mc:Choice Requires="p14">
      <p:transition spd="slow" p14:dur="2000" advTm="332020"/>
    </mc:Choice>
    <mc:Fallback xmlns="">
      <p:transition spd="slow" advTm="332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Waterfall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 Waterfall SDLC Requirements are generally:</a:t>
            </a:r>
          </a:p>
          <a:p>
            <a:r>
              <a:rPr lang="en-US" sz="2000" dirty="0"/>
              <a:t>Captured up front (before any design or development)</a:t>
            </a:r>
          </a:p>
          <a:p>
            <a:r>
              <a:rPr lang="en-US" sz="2000" dirty="0"/>
              <a:t>Documented in a variety of formats</a:t>
            </a:r>
          </a:p>
          <a:p>
            <a:r>
              <a:rPr lang="en-US" sz="2000" dirty="0"/>
              <a:t>Verbose</a:t>
            </a:r>
          </a:p>
          <a:p>
            <a:r>
              <a:rPr lang="en-US" sz="2000" dirty="0"/>
              <a:t>Estimated in detail using bottom-up estimating techniques (sometime Function Points)</a:t>
            </a:r>
          </a:p>
          <a:p>
            <a:r>
              <a:rPr lang="en-US" sz="2000" dirty="0"/>
              <a:t>Risk Analysis &amp; </a:t>
            </a:r>
            <a:r>
              <a:rPr lang="en-US" sz="2000" dirty="0" err="1"/>
              <a:t>Mitigaton</a:t>
            </a:r>
            <a:endParaRPr lang="en-US" sz="2000" dirty="0"/>
          </a:p>
          <a:p>
            <a:r>
              <a:rPr lang="en-US" sz="2000" dirty="0"/>
              <a:t>Signed off on </a:t>
            </a:r>
          </a:p>
          <a:p>
            <a:r>
              <a:rPr lang="en-US" sz="2000" dirty="0"/>
              <a:t>Managed with change requests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08670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February 5</a:t>
            </a:r>
            <a:r>
              <a:rPr lang="en-US" sz="1800" baseline="30000" dirty="0"/>
              <a:t>th</a:t>
            </a:r>
            <a:r>
              <a:rPr lang="en-US" sz="1800" dirty="0"/>
              <a:t>  </a:t>
            </a:r>
          </a:p>
          <a:p>
            <a:pPr marL="457200" indent="-457200">
              <a:spcBef>
                <a:spcPts val="600"/>
              </a:spcBef>
              <a:buFont typeface="+mj-lt"/>
              <a:buAutoNum type="arabicPeriod"/>
            </a:pPr>
            <a:r>
              <a:rPr lang="en-US" sz="1800" dirty="0"/>
              <a:t>Friendly Conversation Topic</a:t>
            </a:r>
          </a:p>
          <a:p>
            <a:pPr marL="457200" indent="-457200">
              <a:spcBef>
                <a:spcPts val="600"/>
              </a:spcBef>
              <a:buFont typeface="+mj-lt"/>
              <a:buAutoNum type="arabicPeriod"/>
            </a:pPr>
            <a:r>
              <a:rPr lang="en-US" sz="1800" dirty="0"/>
              <a:t>Announcements &amp; Prework</a:t>
            </a:r>
          </a:p>
          <a:p>
            <a:pPr marL="457200" indent="-457200">
              <a:spcBef>
                <a:spcPts val="600"/>
              </a:spcBef>
              <a:buFont typeface="+mj-lt"/>
              <a:buAutoNum type="arabicPeriod"/>
            </a:pPr>
            <a:r>
              <a:rPr lang="en-US" sz="1800" dirty="0"/>
              <a:t>Sprint 3 Retrospective</a:t>
            </a:r>
          </a:p>
          <a:p>
            <a:pPr marL="457200" indent="-457200">
              <a:spcBef>
                <a:spcPts val="600"/>
              </a:spcBef>
              <a:buFont typeface="+mj-lt"/>
              <a:buAutoNum type="arabicPeriod"/>
            </a:pPr>
            <a:r>
              <a:rPr lang="en-US" sz="1800" dirty="0"/>
              <a:t>Sprint 4 Planning</a:t>
            </a:r>
          </a:p>
          <a:p>
            <a:pPr marL="457200" indent="-457200">
              <a:spcBef>
                <a:spcPts val="600"/>
              </a:spcBef>
              <a:buFont typeface="+mj-lt"/>
              <a:buAutoNum type="arabicPeriod"/>
            </a:pPr>
            <a:r>
              <a:rPr lang="en-US" sz="1800" dirty="0"/>
              <a:t>Sprint 4 Positioning within The Righteous Triangle &amp; Key Themes</a:t>
            </a:r>
          </a:p>
          <a:p>
            <a:pPr marL="457200" indent="-457200">
              <a:spcBef>
                <a:spcPts val="600"/>
              </a:spcBef>
              <a:buFont typeface="+mj-lt"/>
              <a:buAutoNum type="arabicPeriod"/>
            </a:pPr>
            <a:r>
              <a:rPr lang="en-US" sz="1800" dirty="0"/>
              <a:t>Recall Requirements</a:t>
            </a:r>
          </a:p>
          <a:p>
            <a:pPr marL="457200" indent="-457200">
              <a:spcBef>
                <a:spcPts val="600"/>
              </a:spcBef>
              <a:buFont typeface="+mj-lt"/>
              <a:buAutoNum type="arabicPeriod"/>
            </a:pPr>
            <a:r>
              <a:rPr lang="en-US" sz="1800" dirty="0"/>
              <a:t>Plan-and-Document Project Management Monitoring &amp; Control</a:t>
            </a:r>
          </a:p>
          <a:p>
            <a:pPr marL="457200" indent="-457200">
              <a:spcBef>
                <a:spcPts val="600"/>
              </a:spcBef>
              <a:buFont typeface="+mj-lt"/>
              <a:buAutoNum type="arabicPeriod"/>
            </a:pPr>
            <a:r>
              <a:rPr lang="en-US" sz="1800" dirty="0"/>
              <a:t>Testing &amp; Test-Driven Development</a:t>
            </a:r>
          </a:p>
          <a:p>
            <a:pPr marL="457200" indent="-457200">
              <a:spcBef>
                <a:spcPts val="600"/>
              </a:spcBef>
              <a:buFont typeface="+mj-lt"/>
              <a:buAutoNum type="arabicPeriod"/>
            </a:pPr>
            <a:r>
              <a:rPr lang="en-US" sz="1800" dirty="0"/>
              <a:t>Assignment</a:t>
            </a:r>
          </a:p>
          <a:p>
            <a:pPr marL="457200" indent="-457200">
              <a:spcBef>
                <a:spcPts val="6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Iterative (RUP)</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an Iterative (RUP) SDLC Requirements are generally:</a:t>
            </a:r>
          </a:p>
          <a:p>
            <a:r>
              <a:rPr lang="en-US" sz="2000" dirty="0"/>
              <a:t>Captured primarily up front but updated during design </a:t>
            </a:r>
          </a:p>
          <a:p>
            <a:r>
              <a:rPr lang="en-US" sz="2000" dirty="0"/>
              <a:t>Documented in Use Cases</a:t>
            </a:r>
          </a:p>
          <a:p>
            <a:r>
              <a:rPr lang="en-US" sz="2000" dirty="0"/>
              <a:t>Moderately verbose</a:t>
            </a:r>
          </a:p>
          <a:p>
            <a:r>
              <a:rPr lang="en-US" sz="2000" dirty="0"/>
              <a:t>Estimated using Use Case points </a:t>
            </a:r>
          </a:p>
          <a:p>
            <a:r>
              <a:rPr lang="en-US" sz="2000" dirty="0"/>
              <a:t>Signed off on with an understanding that minor changes are likely</a:t>
            </a:r>
          </a:p>
          <a:p>
            <a:r>
              <a:rPr lang="en-US" sz="2000" dirty="0"/>
              <a:t>Managed with change requests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92592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Agile (Scrum)</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an Agile (Scrum) SDLC Requirements are generally:</a:t>
            </a:r>
          </a:p>
          <a:p>
            <a:r>
              <a:rPr lang="en-US" sz="2000" dirty="0"/>
              <a:t>Captured before each sprint </a:t>
            </a:r>
          </a:p>
          <a:p>
            <a:r>
              <a:rPr lang="en-US" sz="2000" dirty="0"/>
              <a:t>Documented using Stories (light weight)</a:t>
            </a:r>
          </a:p>
          <a:p>
            <a:r>
              <a:rPr lang="en-US" sz="2000" dirty="0"/>
              <a:t>In Scaled Agile Epics &amp; Features are also used  </a:t>
            </a:r>
          </a:p>
          <a:p>
            <a:r>
              <a:rPr lang="en-US" sz="2000" dirty="0"/>
              <a:t>Only detailed as needed</a:t>
            </a:r>
          </a:p>
          <a:p>
            <a:r>
              <a:rPr lang="en-US" sz="2000" dirty="0"/>
              <a:t>Estimated using Story Points (very light weight)</a:t>
            </a:r>
          </a:p>
          <a:p>
            <a:r>
              <a:rPr lang="en-US" sz="2000" dirty="0"/>
              <a:t>Immutable for current sprint</a:t>
            </a:r>
          </a:p>
          <a:p>
            <a:r>
              <a:rPr lang="en-US" sz="2000" dirty="0"/>
              <a:t>Change is encouraged for future sprints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190028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Final Thoughts:</a:t>
            </a:r>
          </a:p>
          <a:p>
            <a:pPr marL="457200" indent="-457200">
              <a:buFont typeface="+mj-lt"/>
              <a:buAutoNum type="arabicPeriod"/>
            </a:pPr>
            <a:r>
              <a:rPr lang="en-US" sz="2000" dirty="0"/>
              <a:t>SMART Stories: Specific, Measurable, Achievable, Relevant, and Time-boxed</a:t>
            </a:r>
          </a:p>
          <a:p>
            <a:pPr marL="457200" indent="-457200">
              <a:buFont typeface="+mj-lt"/>
              <a:buAutoNum type="arabicPeriod"/>
            </a:pPr>
            <a:r>
              <a:rPr lang="en-US" sz="2000" dirty="0"/>
              <a:t>Be very careful attempting to measure productivity across teams</a:t>
            </a:r>
          </a:p>
          <a:p>
            <a:pPr marL="457200" indent="-457200">
              <a:buFont typeface="+mj-lt"/>
              <a:buAutoNum type="arabicPeriod"/>
            </a:pPr>
            <a:r>
              <a:rPr lang="en-US" sz="2000" dirty="0"/>
              <a:t>Story Points vs Use Case Points vs Function Points</a:t>
            </a:r>
          </a:p>
          <a:p>
            <a:pPr marL="457200" indent="-457200">
              <a:buFont typeface="+mj-lt"/>
              <a:buAutoNum type="arabicPeriod"/>
            </a:pPr>
            <a:r>
              <a:rPr lang="en-US" sz="2000" dirty="0"/>
              <a:t>User Experience is a big deal and often overlooked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85787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Plan-and-Document Project Management </a:t>
            </a:r>
            <a:br>
              <a:rPr lang="en-US" sz="4000" dirty="0"/>
            </a:br>
            <a:r>
              <a:rPr lang="en-US" sz="4000" dirty="0"/>
              <a:t>Monitoring &amp; Control</a:t>
            </a:r>
          </a:p>
        </p:txBody>
      </p:sp>
    </p:spTree>
    <p:extLst>
      <p:ext uri="{BB962C8B-B14F-4D97-AF65-F5344CB8AC3E}">
        <p14:creationId xmlns:p14="http://schemas.microsoft.com/office/powerpoint/2010/main" val="37348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4"/>
              </a:rPr>
              <a:t>Waterfall</a:t>
            </a:r>
            <a:r>
              <a:rPr lang="en-US" sz="3200" dirty="0"/>
              <a:t> vs </a:t>
            </a:r>
            <a:r>
              <a:rPr lang="en-US" sz="3200" dirty="0">
                <a:hlinkClick r:id="rId5"/>
              </a:rPr>
              <a:t>Iterative</a:t>
            </a:r>
            <a:r>
              <a:rPr lang="en-US" sz="3200" dirty="0"/>
              <a:t> vs </a:t>
            </a:r>
            <a:r>
              <a:rPr lang="en-US" sz="3200" dirty="0">
                <a:hlinkClick r:id="rId6"/>
              </a:rPr>
              <a:t>Agile</a:t>
            </a:r>
            <a:r>
              <a:rPr lang="en-US" sz="3200" dirty="0"/>
              <a:t> Project Management &amp; Testing</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7"/>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8"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9"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10"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1"/>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2"/>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 (verification)</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 and validation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26057766"/>
      </p:ext>
    </p:extLst>
  </p:cSld>
  <p:clrMapOvr>
    <a:masterClrMapping/>
  </p:clrMapOvr>
  <mc:AlternateContent xmlns:mc="http://schemas.openxmlformats.org/markup-compatibility/2006" xmlns:p14="http://schemas.microsoft.com/office/powerpoint/2010/main">
    <mc:Choice Requires="p14">
      <p:transition spd="slow" p14:dur="2000" advTm="332020"/>
    </mc:Choice>
    <mc:Fallback xmlns="">
      <p:transition spd="slow" advTm="332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19732"/>
            <a:ext cx="9144000" cy="818536"/>
          </a:xfrm>
        </p:spPr>
        <p:txBody>
          <a:bodyPr>
            <a:normAutofit/>
          </a:bodyPr>
          <a:lstStyle/>
          <a:p>
            <a:r>
              <a:rPr lang="en-US" sz="4800" dirty="0"/>
              <a:t>Complex Dependencies </a:t>
            </a:r>
          </a:p>
        </p:txBody>
      </p:sp>
    </p:spTree>
    <p:extLst>
      <p:ext uri="{BB962C8B-B14F-4D97-AF65-F5344CB8AC3E}">
        <p14:creationId xmlns:p14="http://schemas.microsoft.com/office/powerpoint/2010/main" val="382926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b="1" dirty="0"/>
              <a:t>Project management</a:t>
            </a:r>
            <a:r>
              <a:rPr lang="en-US" sz="2000" dirty="0"/>
              <a:t> is the practice of initiating, planning, executing, controlling, and closing the work of a </a:t>
            </a:r>
            <a:r>
              <a:rPr lang="en-US" sz="2000" dirty="0">
                <a:hlinkClick r:id="rId3" tooltip="Project team"/>
              </a:rPr>
              <a:t>team</a:t>
            </a:r>
            <a:r>
              <a:rPr lang="en-US" sz="2000" dirty="0"/>
              <a:t> to achieve specific goals and meet specific success criteria at the specified time. The primary challenge of project management is to achieve all of the project goals within the given constraints.</a:t>
            </a:r>
            <a:r>
              <a:rPr lang="en-US" sz="2000" baseline="30000" dirty="0">
                <a:hlinkClick r:id="rId4"/>
              </a:rPr>
              <a:t>[1]</a:t>
            </a:r>
            <a:r>
              <a:rPr lang="en-US" sz="2000" dirty="0"/>
              <a:t> This information is usually described in project documentation, created at the beginning of the development process. The primary constraints are </a:t>
            </a:r>
            <a:r>
              <a:rPr lang="en-US" sz="2000" dirty="0">
                <a:hlinkClick r:id="rId5" tooltip="Scope (project management)"/>
              </a:rPr>
              <a:t>scope</a:t>
            </a:r>
            <a:r>
              <a:rPr lang="en-US" sz="2000" dirty="0"/>
              <a:t>, time, </a:t>
            </a:r>
            <a:r>
              <a:rPr lang="en-US" sz="2000" dirty="0">
                <a:hlinkClick r:id="rId6" tooltip="Quality (business)"/>
              </a:rPr>
              <a:t>quality</a:t>
            </a:r>
            <a:r>
              <a:rPr lang="en-US" sz="2000" dirty="0"/>
              <a:t> and </a:t>
            </a:r>
            <a:r>
              <a:rPr lang="en-US" sz="2000" dirty="0">
                <a:hlinkClick r:id="rId7" tooltip="Budget"/>
              </a:rPr>
              <a:t>budget</a:t>
            </a:r>
            <a:r>
              <a:rPr lang="en-US" sz="2000" dirty="0"/>
              <a:t>.</a:t>
            </a:r>
            <a:r>
              <a:rPr lang="en-US" sz="2000" baseline="30000" dirty="0">
                <a:hlinkClick r:id="rId8"/>
              </a:rPr>
              <a:t>[2]</a:t>
            </a:r>
            <a:r>
              <a:rPr lang="en-US" sz="2000" dirty="0"/>
              <a:t> </a:t>
            </a:r>
          </a:p>
          <a:p>
            <a:pPr marL="0" indent="0">
              <a:buNone/>
            </a:pPr>
            <a:r>
              <a:rPr lang="en-US" sz="2000" dirty="0"/>
              <a:t>The objective of project management is to produce a complete project which complies with the client's objectives. In many cases the objective of project management is also to shape or reform the client's brief to feasibly address the client's objectives. Once the client's objectives are clearly established, they should influence all decisions made by other people involved in the project.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1550758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Plan &amp; Document Project Management Monitoring &amp; Control (continued)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769806"/>
            <a:ext cx="10515600" cy="4630994"/>
          </a:xfrm>
        </p:spPr>
        <p:txBody>
          <a:bodyPr>
            <a:normAutofit/>
          </a:bodyPr>
          <a:lstStyle/>
          <a:p>
            <a:pPr marL="0" indent="0">
              <a:buNone/>
            </a:pPr>
            <a:r>
              <a:rPr lang="en-US" sz="2000" dirty="0"/>
              <a:t>A </a:t>
            </a:r>
            <a:r>
              <a:rPr lang="en-US" sz="2000" dirty="0">
                <a:hlinkClick r:id="rId3" tooltip="Project"/>
              </a:rPr>
              <a:t>project</a:t>
            </a:r>
            <a:r>
              <a:rPr lang="en-US" sz="2000" dirty="0"/>
              <a:t> is a temporary endeavor designed to produce a unique product, service or result with a defined beginning and end (usually time-constrained, and often constrained by funding or staffing) undertaken to meet unique goals and objectives, typically to bring about beneficial change or added value.</a:t>
            </a:r>
            <a:r>
              <a:rPr lang="en-US" sz="2000" baseline="30000" dirty="0">
                <a:hlinkClick r:id="rId4"/>
              </a:rPr>
              <a:t>[3]</a:t>
            </a:r>
            <a:r>
              <a:rPr lang="en-US" sz="2000" baseline="30000" dirty="0">
                <a:hlinkClick r:id="rId5"/>
              </a:rPr>
              <a:t>[4]</a:t>
            </a:r>
            <a:r>
              <a:rPr lang="en-US" sz="2000" dirty="0"/>
              <a:t> The temporary nature of projects stands in contrast with </a:t>
            </a:r>
            <a:r>
              <a:rPr lang="en-US" sz="2000" dirty="0">
                <a:hlinkClick r:id="rId6" tooltip="Business operations"/>
              </a:rPr>
              <a:t>business as usual (or operations)</a:t>
            </a:r>
            <a:r>
              <a:rPr lang="en-US" sz="2000" dirty="0"/>
              <a:t>,</a:t>
            </a:r>
            <a:r>
              <a:rPr lang="en-US" sz="2000" baseline="30000" dirty="0">
                <a:hlinkClick r:id="rId7"/>
              </a:rPr>
              <a:t>[5]</a:t>
            </a:r>
            <a:r>
              <a:rPr lang="en-US" sz="2000" dirty="0"/>
              <a:t> which are repetitive, permanent, or semi-permanent functional activities to produce products or services. In practice, the </a:t>
            </a:r>
            <a:r>
              <a:rPr lang="en-US" sz="2000" dirty="0">
                <a:hlinkClick r:id="rId8" tooltip="Management"/>
              </a:rPr>
              <a:t>management</a:t>
            </a:r>
            <a:r>
              <a:rPr lang="en-US" sz="2000" dirty="0"/>
              <a:t> of such distinct production approaches requires the development of distinct technical skills and management strategies.</a:t>
            </a:r>
            <a:r>
              <a:rPr lang="en-US" sz="2000" baseline="30000" dirty="0">
                <a:hlinkClick r:id="rId9"/>
              </a:rPr>
              <a:t>[6]</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75295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Test-driven Development (TDD)</a:t>
            </a:r>
          </a:p>
        </p:txBody>
      </p:sp>
    </p:spTree>
    <p:extLst>
      <p:ext uri="{BB962C8B-B14F-4D97-AF65-F5344CB8AC3E}">
        <p14:creationId xmlns:p14="http://schemas.microsoft.com/office/powerpoint/2010/main" val="356992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Test-driven development</a:t>
            </a:r>
            <a:r>
              <a:rPr lang="en-US" sz="2000" dirty="0"/>
              <a:t> (</a:t>
            </a:r>
            <a:r>
              <a:rPr lang="en-US" sz="2000" b="1" dirty="0"/>
              <a:t>TDD</a:t>
            </a:r>
            <a:r>
              <a:rPr lang="en-US" sz="2000" dirty="0"/>
              <a:t>) is a </a:t>
            </a:r>
            <a:r>
              <a:rPr lang="en-US" sz="2000" dirty="0">
                <a:hlinkClick r:id="rId3" tooltip="Software development process"/>
              </a:rPr>
              <a:t>software development process</a:t>
            </a:r>
            <a:r>
              <a:rPr lang="en-US" sz="2000" dirty="0"/>
              <a:t> that relies on the repetition of a very short development cycle: requirements are turned into very specific </a:t>
            </a:r>
            <a:r>
              <a:rPr lang="en-US" sz="2000" dirty="0">
                <a:hlinkClick r:id="rId4" tooltip="Test case"/>
              </a:rPr>
              <a:t>test cases</a:t>
            </a:r>
            <a:r>
              <a:rPr lang="en-US" sz="2000" dirty="0"/>
              <a:t>, then the code is improved so that the tests pass. This is opposed to software development that allows code to be added that is not proven to meet requirements. </a:t>
            </a:r>
          </a:p>
          <a:p>
            <a:pPr marL="0" indent="0">
              <a:buNone/>
            </a:pPr>
            <a:r>
              <a:rPr lang="en-US" sz="2000" dirty="0"/>
              <a:t>American software engineer </a:t>
            </a:r>
            <a:r>
              <a:rPr lang="en-US" sz="2000" dirty="0">
                <a:hlinkClick r:id="rId5" tooltip="Kent Beck"/>
              </a:rPr>
              <a:t>Kent Beck</a:t>
            </a:r>
            <a:r>
              <a:rPr lang="en-US" sz="2000" dirty="0"/>
              <a:t>, who is credited with having developed or "rediscovered"</a:t>
            </a:r>
            <a:r>
              <a:rPr lang="en-US" sz="2000" baseline="30000" dirty="0">
                <a:hlinkClick r:id="rId6"/>
              </a:rPr>
              <a:t>[1]</a:t>
            </a:r>
            <a:r>
              <a:rPr lang="en-US" sz="2000" dirty="0"/>
              <a:t> the technique, stated in 2003 that TDD encourages simple designs and inspires confidence.</a:t>
            </a:r>
            <a:r>
              <a:rPr lang="en-US" sz="2000" baseline="30000" dirty="0">
                <a:hlinkClick r:id="rId7"/>
              </a:rPr>
              <a:t>[2]</a:t>
            </a:r>
            <a:r>
              <a:rPr lang="en-US" sz="2000" dirty="0"/>
              <a:t> </a:t>
            </a:r>
          </a:p>
          <a:p>
            <a:pPr marL="0" indent="0">
              <a:buNone/>
            </a:pPr>
            <a:r>
              <a:rPr lang="en-US" sz="2000" dirty="0"/>
              <a:t>Test-driven development is related to the test-first programming concepts of </a:t>
            </a:r>
            <a:r>
              <a:rPr lang="en-US" sz="2000" dirty="0">
                <a:hlinkClick r:id="rId8" tooltip="Extreme programming"/>
              </a:rPr>
              <a:t>extreme programming</a:t>
            </a:r>
            <a:r>
              <a:rPr lang="en-US" sz="2000" dirty="0"/>
              <a:t>, begun in 1999,</a:t>
            </a:r>
            <a:r>
              <a:rPr lang="en-US" sz="2000" baseline="30000" dirty="0">
                <a:hlinkClick r:id="rId9"/>
              </a:rPr>
              <a:t>[3]</a:t>
            </a:r>
            <a:r>
              <a:rPr lang="en-US" sz="2000" dirty="0"/>
              <a:t> but more recently has created more general interest in its own right.</a:t>
            </a:r>
            <a:r>
              <a:rPr lang="en-US" sz="2000" baseline="30000" dirty="0">
                <a:hlinkClick r:id="rId10"/>
              </a:rPr>
              <a:t>[4]</a:t>
            </a:r>
            <a:r>
              <a:rPr lang="en-US" sz="2000" dirty="0"/>
              <a:t> </a:t>
            </a:r>
          </a:p>
          <a:p>
            <a:pPr marL="0" indent="0">
              <a:buNone/>
            </a:pPr>
            <a:r>
              <a:rPr lang="en-US" sz="2000" dirty="0"/>
              <a:t>Programmers also apply the concept to improving and </a:t>
            </a:r>
            <a:r>
              <a:rPr lang="en-US" sz="2000" dirty="0">
                <a:hlinkClick r:id="rId11" tooltip="Software bug"/>
              </a:rPr>
              <a:t>debugging</a:t>
            </a:r>
            <a:r>
              <a:rPr lang="en-US" sz="2000" dirty="0"/>
              <a:t> </a:t>
            </a:r>
            <a:r>
              <a:rPr lang="en-US" sz="2000" dirty="0">
                <a:hlinkClick r:id="rId12" tooltip="Legacy code"/>
              </a:rPr>
              <a:t>legacy code</a:t>
            </a:r>
            <a:r>
              <a:rPr lang="en-US" sz="2000" dirty="0"/>
              <a:t> developed with older techniques.</a:t>
            </a:r>
            <a:r>
              <a:rPr lang="en-US" sz="2000" baseline="30000" dirty="0">
                <a:hlinkClick r:id="rId13"/>
              </a:rPr>
              <a:t>[5]</a:t>
            </a:r>
            <a:r>
              <a:rPr lang="en-US" sz="2000" dirty="0"/>
              <a:t> </a:t>
            </a:r>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06329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Friendly Conversation Topic</a:t>
            </a:r>
          </a:p>
        </p:txBody>
      </p:sp>
    </p:spTree>
    <p:extLst>
      <p:ext uri="{BB962C8B-B14F-4D97-AF65-F5344CB8AC3E}">
        <p14:creationId xmlns:p14="http://schemas.microsoft.com/office/powerpoint/2010/main" val="2052567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054357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Never underestimate the value of good design and implementation (for testability, encapsulation, etc.) on the economics of testing… You can’t afford to test in quality!</a:t>
            </a:r>
          </a:p>
          <a:p>
            <a:r>
              <a:rPr lang="en-US" sz="2000" dirty="0"/>
              <a:t>Defects are exponentially more expensive to fix the longer the exist.</a:t>
            </a:r>
          </a:p>
          <a:p>
            <a:pPr lvl="1">
              <a:buFont typeface="Wingdings" panose="05000000000000000000" pitchFamily="2" charset="2"/>
              <a:buChar char="§"/>
            </a:pPr>
            <a:r>
              <a:rPr lang="en-US" sz="2000" dirty="0"/>
              <a:t>Unit - $200</a:t>
            </a:r>
          </a:p>
          <a:p>
            <a:pPr lvl="1">
              <a:buFont typeface="Wingdings" panose="05000000000000000000" pitchFamily="2" charset="2"/>
              <a:buChar char="§"/>
            </a:pPr>
            <a:r>
              <a:rPr lang="en-US" sz="2000" dirty="0"/>
              <a:t>Integration - $600</a:t>
            </a:r>
          </a:p>
          <a:p>
            <a:pPr lvl="1">
              <a:buFont typeface="Wingdings" panose="05000000000000000000" pitchFamily="2" charset="2"/>
              <a:buChar char="§"/>
            </a:pPr>
            <a:r>
              <a:rPr lang="en-US" sz="2000" dirty="0"/>
              <a:t>User Acceptance - $6,000</a:t>
            </a:r>
          </a:p>
          <a:p>
            <a:pPr lvl="1">
              <a:buFont typeface="Wingdings" panose="05000000000000000000" pitchFamily="2" charset="2"/>
              <a:buChar char="§"/>
            </a:pPr>
            <a:r>
              <a:rPr lang="en-US" sz="2000" dirty="0"/>
              <a:t>Production - $100,000+</a:t>
            </a:r>
          </a:p>
          <a:p>
            <a:r>
              <a:rPr lang="en-US" sz="2000" dirty="0"/>
              <a:t>Performance issues are often the most difficult and expensive defects to fix. They are often not found until the application if running under production load… which is often only when it is in production.</a:t>
            </a:r>
          </a:p>
          <a:p>
            <a:r>
              <a:rPr lang="en-US" sz="2000" dirty="0"/>
              <a:t>The permutations of modern software features, data, tools, environments, etc. quickly becomes unmanageable. Testability needs to be goal of nearly all non-trivial applications. </a:t>
            </a:r>
          </a:p>
        </p:txBody>
      </p:sp>
    </p:spTree>
    <p:extLst>
      <p:ext uri="{BB962C8B-B14F-4D97-AF65-F5344CB8AC3E}">
        <p14:creationId xmlns:p14="http://schemas.microsoft.com/office/powerpoint/2010/main" val="198939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 (continued)</a:t>
            </a:r>
          </a:p>
        </p:txBody>
      </p:sp>
      <p:sp>
        <p:nvSpPr>
          <p:cNvPr id="3" name="Content Placeholder 2"/>
          <p:cNvSpPr>
            <a:spLocks noGrp="1"/>
          </p:cNvSpPr>
          <p:nvPr>
            <p:ph idx="1"/>
          </p:nvPr>
        </p:nvSpPr>
        <p:spPr>
          <a:xfrm>
            <a:off x="838198" y="1525772"/>
            <a:ext cx="10515601" cy="4651191"/>
          </a:xfrm>
        </p:spPr>
        <p:txBody>
          <a:bodyPr>
            <a:noAutofit/>
          </a:bodyPr>
          <a:lstStyle/>
          <a:p>
            <a:r>
              <a:rPr lang="en-US" sz="2000" dirty="0"/>
              <a:t>Developers need to be responsible for product quality. Tester should be able to minimize that chance that a defect makes it to production. </a:t>
            </a:r>
          </a:p>
          <a:p>
            <a:r>
              <a:rPr lang="en-US" sz="20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232297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54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956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r>
              <a:rPr lang="en-US" sz="3200" dirty="0"/>
              <a:t> Testing</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02628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877077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316517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5668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711164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976332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000" dirty="0"/>
              <a:t>Final Thoughts:</a:t>
            </a:r>
            <a:br>
              <a:rPr lang="en-US" sz="4000" dirty="0"/>
            </a:br>
            <a:r>
              <a:rPr lang="en-US" sz="4000" dirty="0"/>
              <a:t>Test-driven Development (TDD)</a:t>
            </a:r>
          </a:p>
        </p:txBody>
      </p:sp>
    </p:spTree>
    <p:extLst>
      <p:ext uri="{BB962C8B-B14F-4D97-AF65-F5344CB8AC3E}">
        <p14:creationId xmlns:p14="http://schemas.microsoft.com/office/powerpoint/2010/main" val="79294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86545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Upon request for Friday</a:t>
            </a:r>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Prioritize List</a:t>
            </a:r>
            <a:br>
              <a:rPr lang="en-US" sz="4800" dirty="0"/>
            </a:br>
            <a:r>
              <a:rPr lang="en-US" sz="4800" dirty="0"/>
              <a:t>and Consider Dependencies</a:t>
            </a:r>
          </a:p>
        </p:txBody>
      </p:sp>
    </p:spTree>
    <p:extLst>
      <p:ext uri="{BB962C8B-B14F-4D97-AF65-F5344CB8AC3E}">
        <p14:creationId xmlns:p14="http://schemas.microsoft.com/office/powerpoint/2010/main" val="1069686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451" y="1122364"/>
            <a:ext cx="9915098" cy="3388221"/>
          </a:xfrm>
        </p:spPr>
        <p:txBody>
          <a:bodyPr>
            <a:normAutofit/>
          </a:bodyPr>
          <a:lstStyle/>
          <a:p>
            <a:r>
              <a:rPr lang="en-US" sz="4800" dirty="0"/>
              <a:t>Demo of Sharing Repositories in GitHub</a:t>
            </a:r>
            <a:br>
              <a:rPr lang="en-US" sz="4800" dirty="0"/>
            </a:br>
            <a:r>
              <a:rPr lang="en-US" sz="4800" dirty="0"/>
              <a:t>…Thank you, John!</a:t>
            </a:r>
          </a:p>
        </p:txBody>
      </p:sp>
    </p:spTree>
    <p:extLst>
      <p:ext uri="{BB962C8B-B14F-4D97-AF65-F5344CB8AC3E}">
        <p14:creationId xmlns:p14="http://schemas.microsoft.com/office/powerpoint/2010/main" val="1159284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Presentation Schedule for Tuesday, February 13:</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Ocelots presented by Jake &amp; Thad</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Great White Buffalos presented by </a:t>
            </a:r>
            <a:r>
              <a:rPr lang="en-US" sz="1800" dirty="0" err="1"/>
              <a:t>Cris</a:t>
            </a:r>
            <a:r>
              <a:rPr lang="en-US" sz="1800" dirty="0"/>
              <a:t> &amp; Nick</a:t>
            </a:r>
          </a:p>
          <a:p>
            <a:pPr marL="457200" lvl="1" indent="0">
              <a:buNone/>
            </a:pPr>
            <a:endParaRPr lang="en-US" sz="1800" u="sng" dirty="0"/>
          </a:p>
          <a:p>
            <a:pPr marL="457200" lvl="1" indent="0">
              <a:buNone/>
            </a:pPr>
            <a:r>
              <a:rPr lang="en-US" sz="1800" u="sng" dirty="0"/>
              <a:t>Cloud/Azure based Authentication/Authorization services and how they could be integrated into a NodeJS based application</a:t>
            </a:r>
            <a:r>
              <a:rPr lang="en-US" sz="1800" dirty="0"/>
              <a:t> </a:t>
            </a:r>
          </a:p>
          <a:p>
            <a:pPr marL="457200" lvl="1" indent="0">
              <a:buNone/>
            </a:pPr>
            <a:r>
              <a:rPr lang="en-US" sz="1800" dirty="0"/>
              <a:t>– by the Lewis </a:t>
            </a:r>
            <a:r>
              <a:rPr lang="en-US" sz="1800" dirty="0" err="1"/>
              <a:t>Honeybadgers</a:t>
            </a:r>
            <a:r>
              <a:rPr lang="en-US" sz="1800" dirty="0"/>
              <a:t> presented by Kevin and Louie</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Back Row Bandicoots presented by Tyler and Joe</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Flamingos presented by Lenny</a:t>
            </a:r>
          </a:p>
          <a:p>
            <a:pPr marL="457200" lvl="1" indent="0">
              <a:buNone/>
            </a:pPr>
            <a:endParaRPr lang="en-US" sz="1800" u="sng" dirty="0"/>
          </a:p>
          <a:p>
            <a:pPr marL="457200" lvl="1" indent="0">
              <a:buNone/>
            </a:pPr>
            <a:endParaRPr lang="en-US" sz="1800" u="sng" dirty="0"/>
          </a:p>
          <a:p>
            <a:pPr marL="457200" lvl="1" indent="0">
              <a:buNone/>
            </a:pPr>
            <a:r>
              <a:rPr lang="en-US" sz="1800" dirty="0"/>
              <a:t>Note that presentations may carry over to Thursday as needed.</a:t>
            </a:r>
          </a:p>
        </p:txBody>
      </p:sp>
    </p:spTree>
    <p:extLst>
      <p:ext uri="{BB962C8B-B14F-4D97-AF65-F5344CB8AC3E}">
        <p14:creationId xmlns:p14="http://schemas.microsoft.com/office/powerpoint/2010/main" val="160091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1611520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fr-FR" dirty="0"/>
              <a:t>Assignment / Quiz Questions and </a:t>
            </a:r>
            <a:r>
              <a:rPr lang="fr-FR" dirty="0" err="1"/>
              <a:t>Comments</a:t>
            </a:r>
            <a:endParaRPr lang="fr-FR" dirty="0"/>
          </a:p>
        </p:txBody>
      </p:sp>
      <p:pic>
        <p:nvPicPr>
          <p:cNvPr id="7" name="Picture 6">
            <a:extLst>
              <a:ext uri="{FF2B5EF4-FFF2-40B4-BE49-F238E27FC236}">
                <a16:creationId xmlns:a16="http://schemas.microsoft.com/office/drawing/2014/main" id="{AC72C9FD-9F53-43B4-891A-22DBDACAC822}"/>
              </a:ext>
            </a:extLst>
          </p:cNvPr>
          <p:cNvPicPr>
            <a:picLocks noChangeAspect="1"/>
          </p:cNvPicPr>
          <p:nvPr/>
        </p:nvPicPr>
        <p:blipFill>
          <a:blip r:embed="rId3"/>
          <a:stretch>
            <a:fillRect/>
          </a:stretch>
        </p:blipFill>
        <p:spPr>
          <a:xfrm>
            <a:off x="1552575" y="2051276"/>
            <a:ext cx="4543425" cy="676275"/>
          </a:xfrm>
          <a:prstGeom prst="rect">
            <a:avLst/>
          </a:prstGeom>
        </p:spPr>
      </p:pic>
      <p:pic>
        <p:nvPicPr>
          <p:cNvPr id="8" name="Picture 7">
            <a:extLst>
              <a:ext uri="{FF2B5EF4-FFF2-40B4-BE49-F238E27FC236}">
                <a16:creationId xmlns:a16="http://schemas.microsoft.com/office/drawing/2014/main" id="{334C086B-9BDC-40AE-8FD6-DFAD6A66BDF5}"/>
              </a:ext>
            </a:extLst>
          </p:cNvPr>
          <p:cNvPicPr>
            <a:picLocks noChangeAspect="1"/>
          </p:cNvPicPr>
          <p:nvPr/>
        </p:nvPicPr>
        <p:blipFill>
          <a:blip r:embed="rId4"/>
          <a:stretch>
            <a:fillRect/>
          </a:stretch>
        </p:blipFill>
        <p:spPr>
          <a:xfrm>
            <a:off x="5272086" y="3128962"/>
            <a:ext cx="4467225" cy="600075"/>
          </a:xfrm>
          <a:prstGeom prst="rect">
            <a:avLst/>
          </a:prstGeom>
        </p:spPr>
      </p:pic>
      <p:pic>
        <p:nvPicPr>
          <p:cNvPr id="9" name="Picture 8">
            <a:extLst>
              <a:ext uri="{FF2B5EF4-FFF2-40B4-BE49-F238E27FC236}">
                <a16:creationId xmlns:a16="http://schemas.microsoft.com/office/drawing/2014/main" id="{5231D011-4E85-479C-8E06-7BF9261AAAE1}"/>
              </a:ext>
            </a:extLst>
          </p:cNvPr>
          <p:cNvPicPr>
            <a:picLocks noChangeAspect="1"/>
          </p:cNvPicPr>
          <p:nvPr/>
        </p:nvPicPr>
        <p:blipFill>
          <a:blip r:embed="rId5"/>
          <a:stretch>
            <a:fillRect/>
          </a:stretch>
        </p:blipFill>
        <p:spPr>
          <a:xfrm>
            <a:off x="3257549" y="4710793"/>
            <a:ext cx="4029075" cy="647700"/>
          </a:xfrm>
          <a:prstGeom prst="rect">
            <a:avLst/>
          </a:prstGeom>
        </p:spPr>
      </p:pic>
    </p:spTree>
    <p:extLst>
      <p:ext uri="{BB962C8B-B14F-4D97-AF65-F5344CB8AC3E}">
        <p14:creationId xmlns:p14="http://schemas.microsoft.com/office/powerpoint/2010/main" val="13047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Class JSON Format</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512293"/>
          </a:xfrm>
        </p:spPr>
        <p:txBody>
          <a:bodyPr>
            <a:normAutofit/>
          </a:bodyPr>
          <a:lstStyle/>
          <a:p>
            <a:pPr marL="0" indent="0">
              <a:spcBef>
                <a:spcPts val="4800"/>
              </a:spcBef>
              <a:buNone/>
            </a:pPr>
            <a:r>
              <a:rPr lang="en-US" sz="2000" dirty="0"/>
              <a:t>Specifications (per Ahmad and Product Owners):</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EDD71B96-9A7D-4418-AE42-8009E2133EF6}"/>
              </a:ext>
            </a:extLst>
          </p:cNvPr>
          <p:cNvPicPr>
            <a:picLocks noChangeAspect="1"/>
          </p:cNvPicPr>
          <p:nvPr/>
        </p:nvPicPr>
        <p:blipFill>
          <a:blip r:embed="rId3"/>
          <a:stretch>
            <a:fillRect/>
          </a:stretch>
        </p:blipFill>
        <p:spPr>
          <a:xfrm>
            <a:off x="1102341" y="2105310"/>
            <a:ext cx="10096500" cy="2714625"/>
          </a:xfrm>
          <a:prstGeom prst="rect">
            <a:avLst/>
          </a:prstGeom>
        </p:spPr>
      </p:pic>
    </p:spTree>
    <p:extLst>
      <p:ext uri="{BB962C8B-B14F-4D97-AF65-F5344CB8AC3E}">
        <p14:creationId xmlns:p14="http://schemas.microsoft.com/office/powerpoint/2010/main" val="2730301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“my-</a:t>
            </a:r>
            <a:r>
              <a:rPr lang="en-US" sz="3600" dirty="0" err="1"/>
              <a:t>information.json</a:t>
            </a:r>
            <a:r>
              <a:rPr lang="en-US" sz="3600" dirty="0"/>
              <a:t>” File</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394012"/>
          </a:xfrm>
        </p:spPr>
        <p:txBody>
          <a:bodyPr>
            <a:normAutofit/>
          </a:bodyPr>
          <a:lstStyle/>
          <a:p>
            <a:pPr marL="0" indent="0">
              <a:spcBef>
                <a:spcPts val="4800"/>
              </a:spcBef>
              <a:buNone/>
            </a:pPr>
            <a:r>
              <a:rPr lang="en-US" sz="2000" dirty="0"/>
              <a:t>JSON URL: “http://sp18-cpsc-44000-001.azurewebsites.net/my-</a:t>
            </a:r>
            <a:r>
              <a:rPr lang="en-US" sz="2000" dirty="0" err="1"/>
              <a:t>information.json</a:t>
            </a:r>
            <a:r>
              <a:rPr lang="en-US" sz="2000" dirty="0"/>
              <a:t>”</a:t>
            </a:r>
          </a:p>
        </p:txBody>
      </p:sp>
      <p:pic>
        <p:nvPicPr>
          <p:cNvPr id="8" name="Picture 7">
            <a:extLst>
              <a:ext uri="{FF2B5EF4-FFF2-40B4-BE49-F238E27FC236}">
                <a16:creationId xmlns:a16="http://schemas.microsoft.com/office/drawing/2014/main" id="{35563C4C-DBE4-4988-B09D-2CA9C178F718}"/>
              </a:ext>
            </a:extLst>
          </p:cNvPr>
          <p:cNvPicPr>
            <a:picLocks noChangeAspect="1"/>
          </p:cNvPicPr>
          <p:nvPr/>
        </p:nvPicPr>
        <p:blipFill>
          <a:blip r:embed="rId3"/>
          <a:stretch>
            <a:fillRect/>
          </a:stretch>
        </p:blipFill>
        <p:spPr>
          <a:xfrm>
            <a:off x="3348037" y="2314575"/>
            <a:ext cx="5495925" cy="2228850"/>
          </a:xfrm>
          <a:prstGeom prst="rect">
            <a:avLst/>
          </a:prstGeom>
        </p:spPr>
      </p:pic>
    </p:spTree>
    <p:extLst>
      <p:ext uri="{BB962C8B-B14F-4D97-AF65-F5344CB8AC3E}">
        <p14:creationId xmlns:p14="http://schemas.microsoft.com/office/powerpoint/2010/main" val="1419037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B990C-8C0F-413C-871C-67E7F06FB68A}"/>
              </a:ext>
            </a:extLst>
          </p:cNvPr>
          <p:cNvPicPr>
            <a:picLocks noChangeAspect="1"/>
          </p:cNvPicPr>
          <p:nvPr/>
        </p:nvPicPr>
        <p:blipFill>
          <a:blip r:embed="rId3"/>
          <a:stretch>
            <a:fillRect/>
          </a:stretch>
        </p:blipFill>
        <p:spPr>
          <a:xfrm>
            <a:off x="1971675" y="2205037"/>
            <a:ext cx="8248650" cy="2447925"/>
          </a:xfrm>
          <a:prstGeom prst="rect">
            <a:avLst/>
          </a:prstGeom>
        </p:spPr>
      </p:pic>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a:t>
            </a:r>
            <a:r>
              <a:rPr lang="en-US" sz="3600" dirty="0" err="1"/>
              <a:t>web.config</a:t>
            </a:r>
            <a:r>
              <a:rPr lang="en-US" sz="3600" dirty="0"/>
              <a:t>” File</a:t>
            </a:r>
          </a:p>
        </p:txBody>
      </p:sp>
    </p:spTree>
    <p:extLst>
      <p:ext uri="{BB962C8B-B14F-4D97-AF65-F5344CB8AC3E}">
        <p14:creationId xmlns:p14="http://schemas.microsoft.com/office/powerpoint/2010/main" val="3673621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80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28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3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91848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19235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Finds range defects</a:t>
            </a:r>
          </a:p>
          <a:p>
            <a:r>
              <a:rPr lang="en-US" sz="2000" dirty="0"/>
              <a:t>Very inexpensive and quick to repeat testing and validate fixes</a:t>
            </a:r>
          </a:p>
          <a:p>
            <a:r>
              <a:rPr lang="en-US" sz="2000" dirty="0"/>
              <a:t>Various implications include UI, API, and Unit automation tests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36686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Friendly Conversation Bonus Topic:</a:t>
            </a:r>
            <a:br>
              <a:rPr lang="en-US" sz="4400" dirty="0"/>
            </a:br>
            <a:br>
              <a:rPr lang="en-US" sz="4400" dirty="0"/>
            </a:br>
            <a:r>
              <a:rPr lang="en-US" sz="3200" dirty="0"/>
              <a:t>Anyone wish they were on the </a:t>
            </a:r>
            <a:br>
              <a:rPr lang="en-US" sz="3200" dirty="0"/>
            </a:br>
            <a:r>
              <a:rPr lang="en-US" sz="3200" dirty="0"/>
              <a:t>Shadow Inc development team </a:t>
            </a:r>
            <a:br>
              <a:rPr lang="en-US" sz="3200" dirty="0"/>
            </a:br>
            <a:r>
              <a:rPr lang="en-US" sz="3200" dirty="0"/>
              <a:t>or the person who contracted them to write the </a:t>
            </a:r>
            <a:br>
              <a:rPr lang="en-US" sz="3200" dirty="0"/>
            </a:br>
            <a:r>
              <a:rPr lang="en-US" sz="3200" dirty="0"/>
              <a:t>Iowa Democratic Convention application? </a:t>
            </a:r>
          </a:p>
        </p:txBody>
      </p:sp>
    </p:spTree>
    <p:extLst>
      <p:ext uri="{BB962C8B-B14F-4D97-AF65-F5344CB8AC3E}">
        <p14:creationId xmlns:p14="http://schemas.microsoft.com/office/powerpoint/2010/main" val="208712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only rarely can come up with scenarios in scripts that they would not already have tested in their unit testing… they often don’t know what they don’t know </a:t>
            </a:r>
          </a:p>
          <a:p>
            <a:r>
              <a:rPr lang="en-US" sz="2000" dirty="0"/>
              <a:t>UI focused Automated Testing (key &amp; mouse events) are often challenging and create a great number of false-positives</a:t>
            </a:r>
          </a:p>
          <a:p>
            <a:r>
              <a:rPr lang="en-US" sz="2000" dirty="0"/>
              <a:t>API Level Automated Testing (REST)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806659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2743321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3609253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Discussion: “What has been your experience with technology &amp; architecture metrics? Or metrics in general?”</a:t>
            </a:r>
          </a:p>
        </p:txBody>
      </p:sp>
    </p:spTree>
    <p:extLst>
      <p:ext uri="{BB962C8B-B14F-4D97-AF65-F5344CB8AC3E}">
        <p14:creationId xmlns:p14="http://schemas.microsoft.com/office/powerpoint/2010/main" val="3213600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Software Quality Metrics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Discuss the following items related to Software Quality Metrics</a:t>
            </a:r>
          </a:p>
          <a:p>
            <a:pPr marL="457200" indent="-457200">
              <a:buFont typeface="+mj-lt"/>
              <a:buAutoNum type="arabicPeriod"/>
            </a:pPr>
            <a:r>
              <a:rPr lang="en-US" sz="2000" dirty="0"/>
              <a:t>Software Quality vs Architecture Quality</a:t>
            </a:r>
          </a:p>
          <a:p>
            <a:pPr marL="457200" indent="-457200">
              <a:buFont typeface="+mj-lt"/>
              <a:buAutoNum type="arabicPeriod"/>
            </a:pPr>
            <a:r>
              <a:rPr lang="en-US" sz="2000" dirty="0"/>
              <a:t>Software Metrics Best Practices</a:t>
            </a:r>
          </a:p>
          <a:p>
            <a:pPr lvl="1">
              <a:buFont typeface="Wingdings" pitchFamily="2" charset="2"/>
              <a:buChar char="§"/>
            </a:pPr>
            <a:r>
              <a:rPr lang="en-US" sz="1600" dirty="0"/>
              <a:t>Consider using trends instead of (or in addition to) absolute numbers</a:t>
            </a:r>
          </a:p>
          <a:p>
            <a:pPr lvl="1">
              <a:buFont typeface="Wingdings" pitchFamily="2" charset="2"/>
              <a:buChar char="§"/>
            </a:pPr>
            <a:r>
              <a:rPr lang="en-US" sz="1600" dirty="0"/>
              <a:t>Consider surveys results when hard day is challenging</a:t>
            </a:r>
          </a:p>
          <a:p>
            <a:pPr marL="457200" indent="-457200">
              <a:buFont typeface="+mj-lt"/>
              <a:buAutoNum type="arabicPeriod"/>
            </a:pPr>
            <a:r>
              <a:rPr lang="en-US" sz="2000" dirty="0"/>
              <a:t>Common Software Metrics</a:t>
            </a:r>
          </a:p>
          <a:p>
            <a:pPr marL="457200" indent="-457200">
              <a:buFont typeface="+mj-lt"/>
              <a:buAutoNum type="arabicPeriod"/>
            </a:pPr>
            <a:r>
              <a:rPr lang="en-US" sz="2000" dirty="0"/>
              <a:t>Measuring Output to Normalizing Metrics… and to estimate</a:t>
            </a:r>
          </a:p>
          <a:p>
            <a:pPr marL="457200" indent="-457200">
              <a:buFont typeface="+mj-lt"/>
              <a:buAutoNum type="arabicPeriod"/>
            </a:pPr>
            <a:r>
              <a:rPr lang="en-US" sz="2000" dirty="0"/>
              <a:t>Favorite Metric – Improve Weighted Average Defect Density</a:t>
            </a:r>
          </a:p>
          <a:p>
            <a:pPr marL="457200" indent="-457200">
              <a:buFont typeface="+mj-lt"/>
              <a:buAutoNum type="arabicPeriod"/>
            </a:pPr>
            <a:r>
              <a:rPr lang="en-US" sz="2000" dirty="0"/>
              <a:t>Case Study – EQUIP Metrics and Goals</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3367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bad metrics?</a:t>
            </a:r>
          </a:p>
          <a:p>
            <a:r>
              <a:rPr lang="en-US" sz="2000" dirty="0"/>
              <a:t>Can drive bad behavior or are easy to “game”</a:t>
            </a:r>
          </a:p>
          <a:p>
            <a:r>
              <a:rPr lang="en-US" sz="2000" dirty="0"/>
              <a:t>Allows one group to declare success (project management, architecture, business analysts, etc.) while the overall project is failing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62583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57906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0435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a:t>
            </a:r>
            <a:r>
              <a:rPr lang="en-US" sz="2000" u="sng" dirty="0"/>
              <a:t>measure productivity </a:t>
            </a:r>
            <a:r>
              <a:rPr lang="en-US" sz="2000" dirty="0"/>
              <a:t>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18594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Measuring Team Output… and Estimating/Planning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Be wary! No, be afraid!!</a:t>
            </a:r>
          </a:p>
          <a:p>
            <a:r>
              <a:rPr lang="en-US" sz="2000" dirty="0"/>
              <a:t>Story Points</a:t>
            </a:r>
          </a:p>
          <a:p>
            <a:r>
              <a:rPr lang="en-US" sz="2000" dirty="0"/>
              <a:t>Use Case Points</a:t>
            </a:r>
          </a:p>
          <a:p>
            <a:r>
              <a:rPr lang="en-US" sz="2000" dirty="0"/>
              <a:t>Function Points</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824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Announcements &amp; Prework</a:t>
            </a:r>
          </a:p>
        </p:txBody>
      </p:sp>
      <p:pic>
        <p:nvPicPr>
          <p:cNvPr id="5" name="Picture 4">
            <a:extLst>
              <a:ext uri="{FF2B5EF4-FFF2-40B4-BE49-F238E27FC236}">
                <a16:creationId xmlns:a16="http://schemas.microsoft.com/office/drawing/2014/main" id="{559A940F-027E-A84B-95D6-457EE652B3C7}"/>
              </a:ext>
            </a:extLst>
          </p:cNvPr>
          <p:cNvPicPr>
            <a:picLocks noChangeAspect="1"/>
          </p:cNvPicPr>
          <p:nvPr/>
        </p:nvPicPr>
        <p:blipFill>
          <a:blip r:embed="rId2"/>
          <a:stretch>
            <a:fillRect/>
          </a:stretch>
        </p:blipFill>
        <p:spPr>
          <a:xfrm>
            <a:off x="1612900" y="1690688"/>
            <a:ext cx="8966200" cy="4343400"/>
          </a:xfrm>
          <a:prstGeom prst="rect">
            <a:avLst/>
          </a:prstGeom>
        </p:spPr>
      </p:pic>
    </p:spTree>
    <p:extLst>
      <p:ext uri="{BB962C8B-B14F-4D97-AF65-F5344CB8AC3E}">
        <p14:creationId xmlns:p14="http://schemas.microsoft.com/office/powerpoint/2010/main" val="1627805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C67-D660-436D-ACD5-86650CA618BC}"/>
              </a:ext>
            </a:extLst>
          </p:cNvPr>
          <p:cNvSpPr>
            <a:spLocks noGrp="1"/>
          </p:cNvSpPr>
          <p:nvPr>
            <p:ph type="title"/>
          </p:nvPr>
        </p:nvSpPr>
        <p:spPr/>
        <p:txBody>
          <a:bodyPr/>
          <a:lstStyle/>
          <a:p>
            <a:r>
              <a:rPr lang="en-US" dirty="0"/>
              <a:t>Example Metrics Scorecard</a:t>
            </a:r>
          </a:p>
        </p:txBody>
      </p:sp>
      <p:pic>
        <p:nvPicPr>
          <p:cNvPr id="4" name="Picture 3">
            <a:extLst>
              <a:ext uri="{FF2B5EF4-FFF2-40B4-BE49-F238E27FC236}">
                <a16:creationId xmlns:a16="http://schemas.microsoft.com/office/drawing/2014/main" id="{9EE23826-039A-42C5-B30E-67BDAD6D6BCD}"/>
              </a:ext>
            </a:extLst>
          </p:cNvPr>
          <p:cNvPicPr>
            <a:picLocks noChangeAspect="1"/>
          </p:cNvPicPr>
          <p:nvPr/>
        </p:nvPicPr>
        <p:blipFill>
          <a:blip r:embed="rId2"/>
          <a:stretch>
            <a:fillRect/>
          </a:stretch>
        </p:blipFill>
        <p:spPr>
          <a:xfrm>
            <a:off x="793750" y="2429842"/>
            <a:ext cx="10604500" cy="2350132"/>
          </a:xfrm>
          <a:prstGeom prst="rect">
            <a:avLst/>
          </a:prstGeom>
        </p:spPr>
      </p:pic>
    </p:spTree>
    <p:extLst>
      <p:ext uri="{BB962C8B-B14F-4D97-AF65-F5344CB8AC3E}">
        <p14:creationId xmlns:p14="http://schemas.microsoft.com/office/powerpoint/2010/main" val="2017050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A8043-9C69-49E0-808D-839C6E98A337}"/>
              </a:ext>
            </a:extLst>
          </p:cNvPr>
          <p:cNvPicPr>
            <a:picLocks noGrp="1" noChangeAspect="1"/>
          </p:cNvPicPr>
          <p:nvPr>
            <p:ph idx="1"/>
          </p:nvPr>
        </p:nvPicPr>
        <p:blipFill rotWithShape="1">
          <a:blip r:embed="rId3"/>
          <a:srcRect r="1193" b="1268"/>
          <a:stretch/>
        </p:blipFill>
        <p:spPr>
          <a:xfrm>
            <a:off x="643467" y="934467"/>
            <a:ext cx="10818283" cy="4945634"/>
          </a:xfrm>
          <a:prstGeom prst="rect">
            <a:avLst/>
          </a:prstGeom>
        </p:spPr>
      </p:pic>
    </p:spTree>
    <p:extLst>
      <p:ext uri="{BB962C8B-B14F-4D97-AF65-F5344CB8AC3E}">
        <p14:creationId xmlns:p14="http://schemas.microsoft.com/office/powerpoint/2010/main" val="567704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Improve Weighted Average Defect Density</a:t>
            </a:r>
          </a:p>
        </p:txBody>
      </p:sp>
    </p:spTree>
    <p:extLst>
      <p:ext uri="{BB962C8B-B14F-4D97-AF65-F5344CB8AC3E}">
        <p14:creationId xmlns:p14="http://schemas.microsoft.com/office/powerpoint/2010/main" val="1595227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Preview Case Study – </a:t>
            </a:r>
            <a:br>
              <a:rPr lang="en-US" sz="3600" dirty="0"/>
            </a:br>
            <a:r>
              <a:rPr lang="en-US" sz="3600" dirty="0"/>
              <a:t>EQUIP Architecture &amp; Metrics </a:t>
            </a:r>
          </a:p>
        </p:txBody>
      </p:sp>
    </p:spTree>
    <p:extLst>
      <p:ext uri="{BB962C8B-B14F-4D97-AF65-F5344CB8AC3E}">
        <p14:creationId xmlns:p14="http://schemas.microsoft.com/office/powerpoint/2010/main" val="3829926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240946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885409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b="1" dirty="0"/>
              <a:t>Software Engineering:</a:t>
            </a:r>
          </a:p>
          <a:p>
            <a:pPr marL="0" indent="0">
              <a:spcBef>
                <a:spcPts val="1800"/>
              </a:spcBef>
              <a:buNone/>
            </a:pPr>
            <a:r>
              <a:rPr lang="en-US" sz="2400" u="sng" dirty="0"/>
              <a:t>People</a:t>
            </a:r>
            <a:r>
              <a:rPr lang="en-US" sz="2400" dirty="0"/>
              <a:t>: Leadership, Domain Knowledge, Organization Structure, Enterprise Processes (budgeting, portfolio management, etc.)… Mythical all knowing  “The Business”</a:t>
            </a:r>
          </a:p>
          <a:p>
            <a:pPr marL="0" indent="0">
              <a:spcBef>
                <a:spcPts val="1800"/>
              </a:spcBef>
              <a:buNone/>
            </a:pPr>
            <a:r>
              <a:rPr lang="en-US" sz="2400" u="sng" dirty="0"/>
              <a:t>Process</a:t>
            </a:r>
            <a:r>
              <a:rPr lang="en-US" sz="2400" dirty="0"/>
              <a:t>: Waterfall/Iterative/Agile Software Development Lifecycle (SDLC), Project Management, Project Metrics, Role Identification/Assignment</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 Development Team Staffing</a:t>
            </a:r>
            <a:endParaRPr lang="en-US" sz="2400" b="1" dirty="0"/>
          </a:p>
          <a:p>
            <a:pPr marL="0" indent="0">
              <a:buNone/>
            </a:pPr>
            <a:endParaRPr lang="en-US" sz="2400" b="1" dirty="0"/>
          </a:p>
        </p:txBody>
      </p:sp>
    </p:spTree>
    <p:extLst>
      <p:ext uri="{BB962C8B-B14F-4D97-AF65-F5344CB8AC3E}">
        <p14:creationId xmlns:p14="http://schemas.microsoft.com/office/powerpoint/2010/main" val="1655960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823393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231730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Retrospective</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8801502" y="485652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2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MVC Web Frameworks</a:t>
            </a:r>
          </a:p>
        </p:txBody>
      </p:sp>
    </p:spTree>
    <p:extLst>
      <p:ext uri="{BB962C8B-B14F-4D97-AF65-F5344CB8AC3E}">
        <p14:creationId xmlns:p14="http://schemas.microsoft.com/office/powerpoint/2010/main" val="2947711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MVC Pattern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2" name="Picture 1">
            <a:extLst>
              <a:ext uri="{FF2B5EF4-FFF2-40B4-BE49-F238E27FC236}">
                <a16:creationId xmlns:a16="http://schemas.microsoft.com/office/drawing/2014/main" id="{EA702C84-A6B1-4EC9-8695-9CFA82204441}"/>
              </a:ext>
            </a:extLst>
          </p:cNvPr>
          <p:cNvPicPr>
            <a:picLocks noChangeAspect="1"/>
          </p:cNvPicPr>
          <p:nvPr/>
        </p:nvPicPr>
        <p:blipFill>
          <a:blip r:embed="rId4"/>
          <a:stretch>
            <a:fillRect/>
          </a:stretch>
        </p:blipFill>
        <p:spPr>
          <a:xfrm>
            <a:off x="1235344" y="1486135"/>
            <a:ext cx="9721312" cy="5102462"/>
          </a:xfrm>
          <a:prstGeom prst="rect">
            <a:avLst/>
          </a:prstGeom>
        </p:spPr>
      </p:pic>
    </p:spTree>
    <p:extLst>
      <p:ext uri="{BB962C8B-B14F-4D97-AF65-F5344CB8AC3E}">
        <p14:creationId xmlns:p14="http://schemas.microsoft.com/office/powerpoint/2010/main" val="673436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Django MVC or MVT?</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
        <p:nvSpPr>
          <p:cNvPr id="7" name="Content Placeholder 2">
            <a:extLst>
              <a:ext uri="{FF2B5EF4-FFF2-40B4-BE49-F238E27FC236}">
                <a16:creationId xmlns:a16="http://schemas.microsoft.com/office/drawing/2014/main" id="{7CF23BD0-E4B6-43D9-8797-8ADB2B451552}"/>
              </a:ext>
            </a:extLst>
          </p:cNvPr>
          <p:cNvSpPr>
            <a:spLocks noGrp="1"/>
          </p:cNvSpPr>
          <p:nvPr>
            <p:ph idx="1"/>
          </p:nvPr>
        </p:nvSpPr>
        <p:spPr>
          <a:xfrm>
            <a:off x="838200" y="1654444"/>
            <a:ext cx="10515600" cy="4522519"/>
          </a:xfrm>
        </p:spPr>
        <p:txBody>
          <a:bodyPr>
            <a:normAutofit/>
          </a:bodyPr>
          <a:lstStyle/>
          <a:p>
            <a:pPr marL="0" indent="0">
              <a:buNone/>
            </a:pPr>
            <a:r>
              <a:rPr lang="en-US" sz="2000" dirty="0"/>
              <a:t>Yes. The main difference is that Django takes care of the Controller by introducing Templates that we are expected to implement. </a:t>
            </a:r>
          </a:p>
        </p:txBody>
      </p:sp>
    </p:spTree>
    <p:extLst>
      <p:ext uri="{BB962C8B-B14F-4D97-AF65-F5344CB8AC3E}">
        <p14:creationId xmlns:p14="http://schemas.microsoft.com/office/powerpoint/2010/main" val="2429526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Bandwidth versus Latency</a:t>
            </a:r>
          </a:p>
        </p:txBody>
      </p:sp>
    </p:spTree>
    <p:extLst>
      <p:ext uri="{BB962C8B-B14F-4D97-AF65-F5344CB8AC3E}">
        <p14:creationId xmlns:p14="http://schemas.microsoft.com/office/powerpoint/2010/main" val="1640672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Network Architecture &amp; Protocols</a:t>
            </a:r>
          </a:p>
        </p:txBody>
      </p:sp>
    </p:spTree>
    <p:extLst>
      <p:ext uri="{BB962C8B-B14F-4D97-AF65-F5344CB8AC3E}">
        <p14:creationId xmlns:p14="http://schemas.microsoft.com/office/powerpoint/2010/main" val="1831084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endParaRPr lang="en-US" sz="2000" dirty="0"/>
          </a:p>
          <a:p>
            <a:pPr marL="0" indent="0">
              <a:buNone/>
            </a:pPr>
            <a:r>
              <a:rPr lang="en-US" sz="2000" dirty="0"/>
              <a:t>IP (Internet Protocol) </a:t>
            </a:r>
            <a:r>
              <a:rPr lang="en-US" sz="2000" dirty="0">
                <a:hlinkClick r:id="rId4"/>
              </a:rPr>
              <a:t>[link]</a:t>
            </a:r>
            <a:endParaRPr lang="en-US" sz="2000" dirty="0"/>
          </a:p>
          <a:p>
            <a:pPr marL="0" indent="0">
              <a:buNone/>
            </a:pP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pic>
        <p:nvPicPr>
          <p:cNvPr id="3" name="Picture 2">
            <a:extLst>
              <a:ext uri="{FF2B5EF4-FFF2-40B4-BE49-F238E27FC236}">
                <a16:creationId xmlns:a16="http://schemas.microsoft.com/office/drawing/2014/main" id="{EB9E2CFF-2E53-4E08-B47B-2E03CBDC1E36}"/>
              </a:ext>
            </a:extLst>
          </p:cNvPr>
          <p:cNvPicPr>
            <a:picLocks noChangeAspect="1"/>
          </p:cNvPicPr>
          <p:nvPr/>
        </p:nvPicPr>
        <p:blipFill>
          <a:blip r:embed="rId9"/>
          <a:stretch>
            <a:fillRect/>
          </a:stretch>
        </p:blipFill>
        <p:spPr>
          <a:xfrm>
            <a:off x="5794362" y="1227552"/>
            <a:ext cx="6397638" cy="4747364"/>
          </a:xfrm>
          <a:prstGeom prst="rect">
            <a:avLst/>
          </a:prstGeom>
        </p:spPr>
      </p:pic>
    </p:spTree>
    <p:extLst>
      <p:ext uri="{BB962C8B-B14F-4D97-AF65-F5344CB8AC3E}">
        <p14:creationId xmlns:p14="http://schemas.microsoft.com/office/powerpoint/2010/main" val="2932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pic>
        <p:nvPicPr>
          <p:cNvPr id="3" name="Picture 2">
            <a:extLst>
              <a:ext uri="{FF2B5EF4-FFF2-40B4-BE49-F238E27FC236}">
                <a16:creationId xmlns:a16="http://schemas.microsoft.com/office/drawing/2014/main" id="{A7D0AC4C-9095-4FBA-8E03-0CC37CBE4853}"/>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689FE5D9-63F7-424C-8E00-845B24A1F384}"/>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70464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 [The Web takes over the world]</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pic>
        <p:nvPicPr>
          <p:cNvPr id="6" name="Picture 5">
            <a:extLst>
              <a:ext uri="{FF2B5EF4-FFF2-40B4-BE49-F238E27FC236}">
                <a16:creationId xmlns:a16="http://schemas.microsoft.com/office/drawing/2014/main" id="{FFA9BE90-C0D4-406B-8CC0-01FCDC9A1537}"/>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7" name="TextBox 6">
            <a:extLst>
              <a:ext uri="{FF2B5EF4-FFF2-40B4-BE49-F238E27FC236}">
                <a16:creationId xmlns:a16="http://schemas.microsoft.com/office/drawing/2014/main" id="{5EEC40FC-5ED0-44E3-B813-C6735E625590}"/>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27816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…SOA (service-oriented architecture) version 2</a:t>
            </a:r>
          </a:p>
          <a:p>
            <a:pPr marL="0" indent="0">
              <a:buNone/>
            </a:pPr>
            <a:endParaRPr lang="en-US" sz="2000" dirty="0"/>
          </a:p>
          <a:p>
            <a:pPr marL="0" indent="0">
              <a:buNone/>
            </a:pPr>
            <a:r>
              <a:rPr lang="en-US" sz="2000" dirty="0"/>
              <a:t>XML (Extensible Markup Language) </a:t>
            </a:r>
            <a:r>
              <a:rPr lang="en-US" sz="2000" dirty="0">
                <a:hlinkClick r:id="rId4"/>
              </a:rPr>
              <a:t>[link]</a:t>
            </a:r>
            <a:r>
              <a:rPr lang="en-US" sz="2000" dirty="0"/>
              <a:t>	</a:t>
            </a:r>
          </a:p>
          <a:p>
            <a:pPr marL="0" indent="0">
              <a:buNone/>
            </a:pPr>
            <a:r>
              <a:rPr lang="en-US" sz="2000" dirty="0"/>
              <a:t>XML-RPC (XML &amp; HTTP) </a:t>
            </a:r>
            <a:r>
              <a:rPr lang="en-US" sz="2000" dirty="0">
                <a:hlinkClick r:id="rId5"/>
              </a:rPr>
              <a:t>[link]</a:t>
            </a:r>
            <a:r>
              <a:rPr lang="en-US" sz="2000" dirty="0"/>
              <a:t> </a:t>
            </a:r>
          </a:p>
          <a:p>
            <a:pPr marL="0" indent="0">
              <a:buNone/>
            </a:pPr>
            <a:r>
              <a:rPr lang="en-US" sz="2000" dirty="0"/>
              <a:t>SOAP (Simple Object Access Protocol) </a:t>
            </a:r>
            <a:r>
              <a:rPr lang="en-US" sz="2000" dirty="0">
                <a:hlinkClick r:id="rId6"/>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7"/>
              </a:rPr>
              <a:t>[link]</a:t>
            </a:r>
            <a:endParaRPr lang="en-US" sz="2000" dirty="0"/>
          </a:p>
          <a:p>
            <a:pPr marL="0" indent="0">
              <a:buNone/>
            </a:pPr>
            <a:r>
              <a:rPr lang="en-US" sz="2000" dirty="0"/>
              <a:t>REST (Representational State Transfer) </a:t>
            </a:r>
            <a:r>
              <a:rPr lang="en-US" sz="2000" dirty="0">
                <a:hlinkClick r:id="rId8"/>
              </a:rPr>
              <a:t>[link]</a:t>
            </a: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6F107D95-60D1-476F-8F34-B0D12CE62FC5}"/>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8" name="TextBox 7">
            <a:extLst>
              <a:ext uri="{FF2B5EF4-FFF2-40B4-BE49-F238E27FC236}">
                <a16:creationId xmlns:a16="http://schemas.microsoft.com/office/drawing/2014/main" id="{24B0F564-56B6-4C5C-B0C1-1AF4213D17D6}"/>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1723883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    …SOA (service-oriented architecture) version 2 [link]</a:t>
            </a:r>
          </a:p>
          <a:p>
            <a:pPr marL="0" indent="0">
              <a:buNone/>
            </a:pPr>
            <a:r>
              <a:rPr lang="en-US" sz="2000" dirty="0"/>
              <a:t>JSON (JavaScript Object Notation) </a:t>
            </a:r>
            <a:r>
              <a:rPr lang="en-US" sz="2000" dirty="0">
                <a:hlinkClick r:id="rId4"/>
              </a:rPr>
              <a:t>[link]</a:t>
            </a:r>
            <a:endParaRPr lang="en-US" sz="2000" dirty="0"/>
          </a:p>
          <a:p>
            <a:pPr marL="0" indent="0">
              <a:buNone/>
            </a:pPr>
            <a:r>
              <a:rPr lang="en-US" sz="2000" dirty="0"/>
              <a:t>REST (Representational State Transfer)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6"/>
              </a:rPr>
              <a:t>[link]</a:t>
            </a:r>
            <a:r>
              <a:rPr lang="en-US" sz="2000" dirty="0"/>
              <a:t> Or </a:t>
            </a:r>
            <a:r>
              <a:rPr lang="en-US" sz="2000" dirty="0">
                <a:hlinkClick r:id="rId7"/>
              </a:rPr>
              <a:t>https://grpc.io/faq/</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8"/>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9"/>
              </a:rPr>
              <a:t>[link]</a:t>
            </a:r>
            <a:r>
              <a:rPr lang="en-US" sz="2000" dirty="0"/>
              <a:t>  </a:t>
            </a:r>
          </a:p>
        </p:txBody>
      </p:sp>
      <p:pic>
        <p:nvPicPr>
          <p:cNvPr id="5" name="Picture 4">
            <a:extLst>
              <a:ext uri="{FF2B5EF4-FFF2-40B4-BE49-F238E27FC236}">
                <a16:creationId xmlns:a16="http://schemas.microsoft.com/office/drawing/2014/main" id="{E51FC054-0B24-4CFD-B5CC-ADC37DA85061}"/>
              </a:ext>
            </a:extLst>
          </p:cNvPr>
          <p:cNvPicPr>
            <a:picLocks noChangeAspect="1"/>
          </p:cNvPicPr>
          <p:nvPr/>
        </p:nvPicPr>
        <p:blipFill>
          <a:blip r:embed="rId10"/>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2F930956-2EDD-4146-85BF-6182A3CEB693}"/>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1"/>
              </a:rPr>
              <a:t>[link]</a:t>
            </a:r>
            <a:endParaRPr lang="en-US" dirty="0"/>
          </a:p>
        </p:txBody>
      </p:sp>
    </p:spTree>
    <p:extLst>
      <p:ext uri="{BB962C8B-B14F-4D97-AF65-F5344CB8AC3E}">
        <p14:creationId xmlns:p14="http://schemas.microsoft.com/office/powerpoint/2010/main" val="92801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fontScale="90000"/>
          </a:bodyPr>
          <a:lstStyle/>
          <a:p>
            <a:r>
              <a:rPr lang="en-US" sz="4800" dirty="0"/>
              <a:t>Wow! Every single person submitted every single assignment on time.</a:t>
            </a:r>
          </a:p>
        </p:txBody>
      </p:sp>
    </p:spTree>
    <p:extLst>
      <p:ext uri="{BB962C8B-B14F-4D97-AF65-F5344CB8AC3E}">
        <p14:creationId xmlns:p14="http://schemas.microsoft.com/office/powerpoint/2010/main" val="3128425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r>
              <a:rPr lang="en-US" sz="2000" dirty="0"/>
              <a:t>IP (Internet Protocol) </a:t>
            </a:r>
            <a:r>
              <a:rPr lang="en-US" sz="2000" dirty="0">
                <a:hlinkClick r:id="rId4"/>
              </a:rPr>
              <a:t>[link]</a:t>
            </a: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spTree>
    <p:extLst>
      <p:ext uri="{BB962C8B-B14F-4D97-AF65-F5344CB8AC3E}">
        <p14:creationId xmlns:p14="http://schemas.microsoft.com/office/powerpoint/2010/main" val="2073374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spTree>
    <p:extLst>
      <p:ext uri="{BB962C8B-B14F-4D97-AF65-F5344CB8AC3E}">
        <p14:creationId xmlns:p14="http://schemas.microsoft.com/office/powerpoint/2010/main" val="884834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spTree>
    <p:extLst>
      <p:ext uri="{BB962C8B-B14F-4D97-AF65-F5344CB8AC3E}">
        <p14:creationId xmlns:p14="http://schemas.microsoft.com/office/powerpoint/2010/main" val="26637586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3" name="Content Placeholder 2"/>
          <p:cNvSpPr>
            <a:spLocks noGrp="1"/>
          </p:cNvSpPr>
          <p:nvPr>
            <p:ph idx="1"/>
          </p:nvPr>
        </p:nvSpPr>
        <p:spPr>
          <a:xfrm>
            <a:off x="5122103" y="3954148"/>
            <a:ext cx="10718950" cy="2327970"/>
          </a:xfrm>
        </p:spPr>
        <p:txBody>
          <a:bodyPr>
            <a:normAutofit/>
          </a:bodyPr>
          <a:lstStyle/>
          <a:p>
            <a:pPr marL="0" indent="0">
              <a:buNone/>
            </a:pPr>
            <a:r>
              <a:rPr lang="en-US" sz="2000" dirty="0">
                <a:hlinkClick r:id="rId3"/>
              </a:rPr>
              <a:t>https://en.wikipedia.org/wiki/GRPC</a:t>
            </a: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4"/>
              </a:rPr>
              <a:t>[link]</a:t>
            </a:r>
            <a:endParaRPr lang="en-US" sz="2000" dirty="0"/>
          </a:p>
          <a:p>
            <a:pPr marL="0" indent="0">
              <a:buNone/>
            </a:pPr>
            <a:r>
              <a:rPr lang="en-US" sz="2000" dirty="0"/>
              <a:t>…SOA (service-oriented architecture) version 2 [link]</a:t>
            </a:r>
          </a:p>
          <a:p>
            <a:pPr marL="0" indent="0">
              <a:buNone/>
            </a:pPr>
            <a:endParaRPr lang="en-US" sz="2000" dirty="0"/>
          </a:p>
          <a:p>
            <a:pPr marL="0" indent="0">
              <a:buNone/>
            </a:pPr>
            <a:r>
              <a:rPr lang="en-US" sz="2000" dirty="0"/>
              <a:t>XML (Extensible Markup Language) </a:t>
            </a:r>
            <a:r>
              <a:rPr lang="en-US" sz="2000" dirty="0">
                <a:hlinkClick r:id="rId5"/>
              </a:rPr>
              <a:t>[link]</a:t>
            </a:r>
            <a:r>
              <a:rPr lang="en-US" sz="2000" dirty="0"/>
              <a:t>	</a:t>
            </a:r>
          </a:p>
          <a:p>
            <a:pPr marL="0" indent="0">
              <a:buNone/>
            </a:pPr>
            <a:r>
              <a:rPr lang="en-US" sz="2000" dirty="0"/>
              <a:t>XML-RPC (XML &amp; HTTP) </a:t>
            </a:r>
            <a:r>
              <a:rPr lang="en-US" sz="2000" dirty="0">
                <a:hlinkClick r:id="rId6"/>
              </a:rPr>
              <a:t>[link]</a:t>
            </a:r>
            <a:r>
              <a:rPr lang="en-US" sz="2000" dirty="0"/>
              <a:t> </a:t>
            </a:r>
          </a:p>
          <a:p>
            <a:pPr marL="0" indent="0">
              <a:buNone/>
            </a:pPr>
            <a:r>
              <a:rPr lang="en-US" sz="2000" dirty="0"/>
              <a:t>SOAP (Simple Object Access Protocol) </a:t>
            </a:r>
            <a:r>
              <a:rPr lang="en-US" sz="2000" dirty="0">
                <a:hlinkClick r:id="rId7"/>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8"/>
              </a:rPr>
              <a:t>[link]</a:t>
            </a:r>
            <a:endParaRPr lang="en-US" sz="2000" dirty="0"/>
          </a:p>
          <a:p>
            <a:pPr marL="0" indent="0">
              <a:buNone/>
            </a:pPr>
            <a:r>
              <a:rPr lang="en-US" sz="2000" dirty="0"/>
              <a:t>REST (Representational State Transfer) </a:t>
            </a:r>
            <a:r>
              <a:rPr lang="en-US" sz="2000" dirty="0">
                <a:hlinkClick r:id="rId9"/>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9889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(JavaScript Object Notation) </a:t>
            </a:r>
            <a:r>
              <a:rPr lang="en-US" sz="2000" dirty="0">
                <a:hlinkClick r:id="rId3"/>
              </a:rPr>
              <a:t>[link]</a:t>
            </a:r>
            <a:endParaRPr lang="en-US" sz="2000" dirty="0"/>
          </a:p>
          <a:p>
            <a:pPr marL="0" indent="0">
              <a:buNone/>
            </a:pPr>
            <a:r>
              <a:rPr lang="en-US" sz="2000" dirty="0"/>
              <a:t>REST (Representational State Transfer) </a:t>
            </a:r>
            <a:r>
              <a:rPr lang="en-US" sz="2000" dirty="0">
                <a:hlinkClick r:id="rId4"/>
              </a:rPr>
              <a:t>[link]</a:t>
            </a: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6"/>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7"/>
              </a:rPr>
              <a:t>[link]</a:t>
            </a:r>
            <a:r>
              <a:rPr lang="en-US" sz="2000" dirty="0"/>
              <a:t>  </a:t>
            </a:r>
          </a:p>
        </p:txBody>
      </p:sp>
    </p:spTree>
    <p:extLst>
      <p:ext uri="{BB962C8B-B14F-4D97-AF65-F5344CB8AC3E}">
        <p14:creationId xmlns:p14="http://schemas.microsoft.com/office/powerpoint/2010/main" val="4216500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In-demand Software Development Skills </a:t>
            </a:r>
            <a:r>
              <a:rPr lang="en-US" sz="3600" dirty="0">
                <a:hlinkClick r:id="rId3"/>
              </a:rPr>
              <a:t>[link]</a:t>
            </a:r>
            <a:endParaRPr lang="en-US" sz="3600" dirty="0"/>
          </a:p>
        </p:txBody>
      </p:sp>
    </p:spTree>
    <p:extLst>
      <p:ext uri="{BB962C8B-B14F-4D97-AF65-F5344CB8AC3E}">
        <p14:creationId xmlns:p14="http://schemas.microsoft.com/office/powerpoint/2010/main" val="16744259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Your Feedback from Sprint 6?</a:t>
            </a:r>
            <a:br>
              <a:rPr lang="en-US" sz="3600" dirty="0"/>
            </a:br>
            <a:br>
              <a:rPr lang="en-US" sz="3600" dirty="0"/>
            </a:br>
            <a:r>
              <a:rPr lang="en-US" sz="3600" dirty="0"/>
              <a:t>APIs? Swagger? YAML? </a:t>
            </a:r>
          </a:p>
        </p:txBody>
      </p:sp>
    </p:spTree>
    <p:extLst>
      <p:ext uri="{BB962C8B-B14F-4D97-AF65-F5344CB8AC3E}">
        <p14:creationId xmlns:p14="http://schemas.microsoft.com/office/powerpoint/2010/main" val="29361906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6328-B774-764F-8398-EC216DF59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B747E-E8B7-5146-BF3F-60156021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3993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Case Study – </a:t>
            </a:r>
            <a:br>
              <a:rPr lang="en-US" sz="3600" dirty="0"/>
            </a:br>
            <a:r>
              <a:rPr lang="en-US" sz="3600" dirty="0"/>
              <a:t>EQUIP Architecture Patterns, </a:t>
            </a:r>
            <a:br>
              <a:rPr lang="en-US" sz="3600" dirty="0"/>
            </a:br>
            <a:r>
              <a:rPr lang="en-US" sz="3600" dirty="0"/>
              <a:t>Tactics, and Metrics </a:t>
            </a:r>
          </a:p>
        </p:txBody>
      </p:sp>
    </p:spTree>
    <p:extLst>
      <p:ext uri="{BB962C8B-B14F-4D97-AF65-F5344CB8AC3E}">
        <p14:creationId xmlns:p14="http://schemas.microsoft.com/office/powerpoint/2010/main" val="3528984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8411048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145.4|91.2"/>
</p:tagLst>
</file>

<file path=ppt/tags/tag4.xml><?xml version="1.0" encoding="utf-8"?>
<p:tagLst xmlns:a="http://schemas.openxmlformats.org/drawingml/2006/main" xmlns:r="http://schemas.openxmlformats.org/officeDocument/2006/relationships" xmlns:p="http://schemas.openxmlformats.org/presentationml/2006/main">
  <p:tag name="TIMING" val="|145.4|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3708</TotalTime>
  <Words>10308</Words>
  <Application>Microsoft Macintosh PowerPoint</Application>
  <PresentationFormat>Widescreen</PresentationFormat>
  <Paragraphs>1337</Paragraphs>
  <Slides>150</Slides>
  <Notes>126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150</vt:i4>
      </vt:variant>
    </vt:vector>
  </HeadingPairs>
  <TitlesOfParts>
    <vt:vector size="156" baseType="lpstr">
      <vt:lpstr>Arial</vt:lpstr>
      <vt:lpstr>Calibri</vt:lpstr>
      <vt:lpstr>Calibri Light</vt:lpstr>
      <vt:lpstr>Verdana</vt:lpstr>
      <vt:lpstr>Wingdings</vt:lpstr>
      <vt:lpstr>Office Theme</vt:lpstr>
      <vt:lpstr>Discussion &amp; Lecture Session Sound &amp; Recording Check</vt:lpstr>
      <vt:lpstr>Software Engineering Discussion, Lecture, &amp; Lab Eric Pogue</vt:lpstr>
      <vt:lpstr>Friendly Conversation Topic</vt:lpstr>
      <vt:lpstr>Containers &amp; Docker [link]</vt:lpstr>
      <vt:lpstr>Kubernetes &amp; Swarm [link]</vt:lpstr>
      <vt:lpstr>Friendly Conversation Bonus Topic:  Anyone wish they were on the  Shadow Inc development team  or the person who contracted them to write the  Iowa Democratic Convention application? </vt:lpstr>
      <vt:lpstr>Announcements &amp; Prework</vt:lpstr>
      <vt:lpstr>Scrum Process – Sprint Retrospective</vt:lpstr>
      <vt:lpstr>Wow! Every single person submitted every single assignment on time.</vt:lpstr>
      <vt:lpstr>Feedback?</vt:lpstr>
      <vt:lpstr>Sprint 4 Planning</vt:lpstr>
      <vt:lpstr>The Righteous Triangle of Software Development</vt:lpstr>
      <vt:lpstr>Sprint 4 Planning – Themes</vt:lpstr>
      <vt:lpstr>Scrum Process – Sprint Planning</vt:lpstr>
      <vt:lpstr>Sprint 4 Planning (external)</vt:lpstr>
      <vt:lpstr>Plan-and-Document Project Management practices</vt:lpstr>
      <vt:lpstr>The Righteous Triangle of Software Development</vt:lpstr>
      <vt:lpstr>Waterfall vs Iterative vs Agile Requirements</vt:lpstr>
      <vt:lpstr>Requirements – Waterfall</vt:lpstr>
      <vt:lpstr>Requirements – Iterative (RUP)</vt:lpstr>
      <vt:lpstr>Requirements – Agile (Scrum)</vt:lpstr>
      <vt:lpstr>Requirements </vt:lpstr>
      <vt:lpstr>Plan-and-Document Project Management  Monitoring &amp; Control</vt:lpstr>
      <vt:lpstr>Waterfall vs Iterative vs Agile Project Management &amp; Testing</vt:lpstr>
      <vt:lpstr>Complex Dependencies </vt:lpstr>
      <vt:lpstr>Plan &amp; Document Project Management Monitoring &amp; Control</vt:lpstr>
      <vt:lpstr>Plan &amp; Document Project Management Monitoring &amp; Control (continued)</vt:lpstr>
      <vt:lpstr>Test-driven Development (TDD)</vt:lpstr>
      <vt:lpstr>Test-driven Development (TDD)</vt:lpstr>
      <vt:lpstr>Software Testing Overview</vt:lpstr>
      <vt:lpstr>Software Testing “Truths”</vt:lpstr>
      <vt:lpstr>Software Testing “Truths” (continued)</vt:lpstr>
      <vt:lpstr>Object-Oriented Programming within Various Development Methodologies</vt:lpstr>
      <vt:lpstr>PowerPoint Presentation</vt:lpstr>
      <vt:lpstr>Waterfall vs Iterative vs Agile Testing</vt:lpstr>
      <vt:lpstr>Testing Terms</vt:lpstr>
      <vt:lpstr>Testing Terms</vt:lpstr>
      <vt:lpstr>Automated Testing</vt:lpstr>
      <vt:lpstr>Automated Testing</vt:lpstr>
      <vt:lpstr>Automated Unit Testing Example: JUnit</vt:lpstr>
      <vt:lpstr>Final Thoughts: Test-driven Development (TDD)</vt:lpstr>
      <vt:lpstr>Assignment</vt:lpstr>
      <vt:lpstr>Break &amp; End of First Recording</vt:lpstr>
      <vt:lpstr>Lab</vt:lpstr>
      <vt:lpstr>End of Session &amp; Recordings</vt:lpstr>
      <vt:lpstr>Backup Slides</vt:lpstr>
      <vt:lpstr>Prioritize List and Consider Dependencies</vt:lpstr>
      <vt:lpstr>Demo of Sharing Repositories in GitHub …Thank you, John!</vt:lpstr>
      <vt:lpstr>PowerPoint Presentation</vt:lpstr>
      <vt:lpstr>Assignment / Quiz Questions and Comments</vt:lpstr>
      <vt:lpstr>Class JSON Format</vt:lpstr>
      <vt:lpstr>My “my-information.json” File</vt:lpstr>
      <vt:lpstr>My “web.config” File</vt:lpstr>
      <vt:lpstr>PowerPoint Presentation</vt:lpstr>
      <vt:lpstr>Object-Oriented Programming within Various Development Methodologies</vt:lpstr>
      <vt:lpstr>Waterfall vs Iterative vs Agile</vt:lpstr>
      <vt:lpstr>Testing Terms</vt:lpstr>
      <vt:lpstr>Testing Terms</vt:lpstr>
      <vt:lpstr>Automated Testing</vt:lpstr>
      <vt:lpstr>Automated Testing</vt:lpstr>
      <vt:lpstr>Automated Unit Testing Example: JUnit</vt:lpstr>
      <vt:lpstr>“What is the primary impact of using an Agile SDLC and an application’s Architecture?"</vt:lpstr>
      <vt:lpstr> Discussion: “What has been your experience with technology &amp; architecture metrics? Or metrics in general?”</vt:lpstr>
      <vt:lpstr>Software Quality Metrics</vt:lpstr>
      <vt:lpstr>Metrics</vt:lpstr>
      <vt:lpstr>Common Metrics for Software Development</vt:lpstr>
      <vt:lpstr>Common Metrics for Agile Software Development</vt:lpstr>
      <vt:lpstr>Metrics Recommendations</vt:lpstr>
      <vt:lpstr>Measuring Team Output… and Estimating/Planning</vt:lpstr>
      <vt:lpstr>Example Metrics Scorecard</vt:lpstr>
      <vt:lpstr>PowerPoint Presentation</vt:lpstr>
      <vt:lpstr>Improve Weighted Average Defect Density</vt:lpstr>
      <vt:lpstr>Preview Case Study –  EQUIP Architecture &amp; Metrics </vt:lpstr>
      <vt:lpstr>PowerPoint Presentation</vt:lpstr>
      <vt:lpstr>PowerPoint Presentation</vt:lpstr>
      <vt:lpstr>People, Process,  and Technology  </vt:lpstr>
      <vt:lpstr>Model-View-Controller (MVC)</vt:lpstr>
      <vt:lpstr>Containers &amp; Docker [link]</vt:lpstr>
      <vt:lpstr>Kubernetes &amp; Swarm [link]</vt:lpstr>
      <vt:lpstr>MVC Web Frameworks</vt:lpstr>
      <vt:lpstr>MVC Pattern</vt:lpstr>
      <vt:lpstr>Django MVC or MVT?</vt:lpstr>
      <vt:lpstr>Friendly Conversation Topic –  Bandwidth versus Latency</vt:lpstr>
      <vt:lpstr>Network Architecture &amp; Protocols</vt:lpstr>
      <vt:lpstr>Network Architecture – The Internet</vt:lpstr>
      <vt:lpstr>Network Architecture – The Web</vt:lpstr>
      <vt:lpstr>Network Architecture – Distributed Computing</vt:lpstr>
      <vt:lpstr>Network Architecture – Web Services</vt:lpstr>
      <vt:lpstr>Network Architecture – Back to the Future </vt:lpstr>
      <vt:lpstr>Network Architecture – The Internet</vt:lpstr>
      <vt:lpstr>Network Architecture – The Web</vt:lpstr>
      <vt:lpstr>Network Architecture – Distributed Computing</vt:lpstr>
      <vt:lpstr>Network Architecture – Web Services</vt:lpstr>
      <vt:lpstr>Network Architecture – Back to the Future </vt:lpstr>
      <vt:lpstr>Friendly Conversation Topic –  In-demand Software Development Skills [link]</vt:lpstr>
      <vt:lpstr>Your Feedback from Sprint 6?  APIs? Swagger? YAML? </vt:lpstr>
      <vt:lpstr>PowerPoint Presentation</vt:lpstr>
      <vt:lpstr>Case Study –  EQUIP Architecture Patterns,  Tactics, and Metrics </vt:lpstr>
      <vt:lpstr>PowerPoint Presentation</vt:lpstr>
      <vt:lpstr>PowerPoint Presentation</vt:lpstr>
      <vt:lpstr>PowerPoint Presentation</vt:lpstr>
      <vt:lpstr>EQUIP Architecture Review (2006)</vt:lpstr>
      <vt:lpstr>EQUIP Architecture Review (2006)</vt:lpstr>
      <vt:lpstr>The Right-eous Triangle Perspective</vt:lpstr>
      <vt:lpstr>…Four Years Go By…</vt:lpstr>
      <vt:lpstr>That Fateful Day (2010)</vt:lpstr>
      <vt:lpstr>The Right-eous Triangle Perspective</vt:lpstr>
      <vt:lpstr>And Then</vt:lpstr>
      <vt:lpstr>It Got Worse</vt:lpstr>
      <vt:lpstr>EQUIP Architecture Review (2011)</vt:lpstr>
      <vt:lpstr>Metrics 1.0</vt:lpstr>
      <vt:lpstr>Defects Introduced By Release… Introduce Fewer Defects   </vt:lpstr>
      <vt:lpstr>Metrics 2.0</vt:lpstr>
      <vt:lpstr>Defects Introduced and Fixed By Release through 15 May 2012  </vt:lpstr>
      <vt:lpstr>Metrics 3.0</vt:lpstr>
      <vt:lpstr>EQUIP Open Production Defects by Date &amp; Criticality </vt:lpstr>
      <vt:lpstr>EQUIP Open Production Defects by Date &amp; Criticality </vt:lpstr>
      <vt:lpstr>EQUIP 12.2 Open Production Defects by Sprint </vt:lpstr>
      <vt:lpstr>PowerPoint Presentation</vt:lpstr>
      <vt:lpstr>The Right-eous Triangle of Software Development</vt:lpstr>
      <vt:lpstr>EQUIP Brazil?</vt:lpstr>
      <vt:lpstr>PowerPoint Presentation</vt:lpstr>
      <vt:lpstr>More SAFe and how SDLCs  impact testing</vt:lpstr>
      <vt:lpstr>Software Testing Overview</vt:lpstr>
      <vt:lpstr>Software Testing “Truths”</vt:lpstr>
      <vt:lpstr>Object-Oriented Programming within Various Development Methodologies</vt:lpstr>
      <vt:lpstr>PowerPoint Presentation</vt:lpstr>
      <vt:lpstr>Waterfall vs Iterative vs Agile</vt:lpstr>
      <vt:lpstr>Testing Terms</vt:lpstr>
      <vt:lpstr>Testing Terms</vt:lpstr>
      <vt:lpstr>Automated Testing</vt:lpstr>
      <vt:lpstr>Automated Testing</vt:lpstr>
      <vt:lpstr>Automated Unit Testing Example: JUnit</vt:lpstr>
      <vt:lpstr>Lab (report-out at 12:08)</vt:lpstr>
      <vt:lpstr>PowerPoint Presentation</vt:lpstr>
      <vt:lpstr>Software Metrics, Estimating, and Measuring Output </vt:lpstr>
      <vt:lpstr>Software Metrics, Estimating, and Measuring Output </vt:lpstr>
      <vt:lpstr>Metrics</vt:lpstr>
      <vt:lpstr>Common Metrics for Software Development</vt:lpstr>
      <vt:lpstr>Common Metrics for Agile Software Development</vt:lpstr>
      <vt:lpstr>Metrics Recommendations</vt:lpstr>
      <vt:lpstr>Release/PSI Planning</vt:lpstr>
      <vt:lpstr>PowerPoint Presentation</vt:lpstr>
      <vt:lpstr>Exam 1 Feedback</vt:lpstr>
      <vt:lpstr>Exam 1 Feedback</vt:lpstr>
      <vt:lpstr>Exam 1 Feedback</vt:lpstr>
      <vt:lpstr>PowerPoint Presentation</vt:lpstr>
      <vt:lpstr>Observation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97</cp:revision>
  <dcterms:created xsi:type="dcterms:W3CDTF">2019-01-14T15:53:15Z</dcterms:created>
  <dcterms:modified xsi:type="dcterms:W3CDTF">2020-02-05T19:59:30Z</dcterms:modified>
</cp:coreProperties>
</file>